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75" r:id="rId3"/>
    <p:sldId id="276" r:id="rId4"/>
    <p:sldId id="294" r:id="rId5"/>
    <p:sldId id="295" r:id="rId6"/>
    <p:sldId id="278" r:id="rId7"/>
    <p:sldId id="281" r:id="rId8"/>
    <p:sldId id="304" r:id="rId9"/>
    <p:sldId id="305" r:id="rId10"/>
    <p:sldId id="282" r:id="rId11"/>
    <p:sldId id="296" r:id="rId12"/>
    <p:sldId id="306" r:id="rId13"/>
    <p:sldId id="283" r:id="rId14"/>
    <p:sldId id="308" r:id="rId15"/>
    <p:sldId id="307" r:id="rId16"/>
    <p:sldId id="309" r:id="rId17"/>
    <p:sldId id="310" r:id="rId18"/>
    <p:sldId id="284" r:id="rId19"/>
    <p:sldId id="311" r:id="rId20"/>
    <p:sldId id="279" r:id="rId21"/>
    <p:sldId id="285" r:id="rId22"/>
    <p:sldId id="286" r:id="rId23"/>
    <p:sldId id="313" r:id="rId24"/>
    <p:sldId id="312" r:id="rId25"/>
    <p:sldId id="314" r:id="rId26"/>
    <p:sldId id="287" r:id="rId27"/>
    <p:sldId id="260" r:id="rId28"/>
    <p:sldId id="303" r:id="rId29"/>
    <p:sldId id="259" r:id="rId30"/>
    <p:sldId id="268" r:id="rId31"/>
    <p:sldId id="316" r:id="rId32"/>
    <p:sldId id="266" r:id="rId33"/>
    <p:sldId id="315" r:id="rId34"/>
    <p:sldId id="317" r:id="rId35"/>
    <p:sldId id="318" r:id="rId36"/>
    <p:sldId id="273" r:id="rId37"/>
    <p:sldId id="280" r:id="rId38"/>
    <p:sldId id="289" r:id="rId39"/>
    <p:sldId id="290" r:id="rId40"/>
    <p:sldId id="324" r:id="rId41"/>
    <p:sldId id="298" r:id="rId42"/>
    <p:sldId id="319" r:id="rId43"/>
    <p:sldId id="299" r:id="rId44"/>
    <p:sldId id="320" r:id="rId45"/>
    <p:sldId id="300" r:id="rId46"/>
    <p:sldId id="322" r:id="rId47"/>
    <p:sldId id="321" r:id="rId48"/>
    <p:sldId id="323" r:id="rId49"/>
    <p:sldId id="297" r:id="rId50"/>
    <p:sldId id="270" r:id="rId51"/>
    <p:sldId id="271" r:id="rId52"/>
    <p:sldId id="327" r:id="rId53"/>
    <p:sldId id="293" r:id="rId54"/>
    <p:sldId id="325" r:id="rId55"/>
    <p:sldId id="326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A2F5"/>
    <a:srgbClr val="5E9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9" autoAdjust="0"/>
    <p:restoredTop sz="94231" autoAdjust="0"/>
  </p:normalViewPr>
  <p:slideViewPr>
    <p:cSldViewPr snapToGrid="0" snapToObjects="1">
      <p:cViewPr>
        <p:scale>
          <a:sx n="120" d="100"/>
          <a:sy n="120" d="100"/>
        </p:scale>
        <p:origin x="-76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63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3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1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2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0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5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7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8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1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1CC02-8CBA-B84F-9496-3E2E5EBBE98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CDFF7-1C4D-A340-8644-75C1A34EA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3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5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37921"/>
            <a:ext cx="9144000" cy="2462530"/>
          </a:xfrm>
        </p:spPr>
        <p:txBody>
          <a:bodyPr>
            <a:normAutofit fontScale="90000"/>
          </a:bodyPr>
          <a:lstStyle/>
          <a:p>
            <a:r>
              <a:rPr lang="en-US" dirty="0"/>
              <a:t>Population genomics and morphological variation in the terrestrial gastropod </a:t>
            </a:r>
            <a:r>
              <a:rPr lang="en-US" i="1" dirty="0" err="1"/>
              <a:t>Webbhelix</a:t>
            </a:r>
            <a:r>
              <a:rPr lang="en-US" i="1" dirty="0"/>
              <a:t> </a:t>
            </a:r>
            <a:r>
              <a:rPr lang="en-US" i="1" dirty="0" err="1"/>
              <a:t>multilineata</a:t>
            </a:r>
            <a:r>
              <a:rPr lang="en-US" dirty="0"/>
              <a:t> (Mollusca: </a:t>
            </a:r>
            <a:r>
              <a:rPr lang="en-US" dirty="0" err="1"/>
              <a:t>Gastropoda</a:t>
            </a:r>
            <a:r>
              <a:rPr lang="en-US" dirty="0"/>
              <a:t>: </a:t>
            </a:r>
            <a:r>
              <a:rPr lang="en-US" dirty="0" err="1"/>
              <a:t>Polygyridae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40200"/>
            <a:ext cx="9144000" cy="1752600"/>
          </a:xfrm>
        </p:spPr>
        <p:txBody>
          <a:bodyPr/>
          <a:lstStyle/>
          <a:p>
            <a:r>
              <a:rPr lang="en-US" dirty="0" smtClean="0"/>
              <a:t>Iowa State University Dissertation Defense</a:t>
            </a:r>
          </a:p>
          <a:p>
            <a:r>
              <a:rPr lang="en-US" dirty="0" smtClean="0"/>
              <a:t>Jermaine </a:t>
            </a:r>
            <a:r>
              <a:rPr lang="en-US" dirty="0" err="1" smtClean="0"/>
              <a:t>Mahguib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5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Generating SNP Data: Genomic Method &amp; Preliminary Populations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45" y="2667000"/>
            <a:ext cx="6396438" cy="42015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74609" y="3977784"/>
            <a:ext cx="68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TGCP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4364" y="3272935"/>
            <a:ext cx="54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PTP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1751" y="5987019"/>
            <a:ext cx="52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STT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6881" y="4875248"/>
            <a:ext cx="66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MPO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80143" y="4177839"/>
            <a:ext cx="1136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Nebraska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92224" y="3366529"/>
            <a:ext cx="872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Iowa</a:t>
            </a:r>
            <a:endParaRPr lang="en-US" sz="20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11667" y="1725083"/>
            <a:ext cx="8942915" cy="5132916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Reduced genome approach</a:t>
            </a:r>
          </a:p>
          <a:p>
            <a:endParaRPr lang="en-US" sz="3000" b="1" dirty="0"/>
          </a:p>
          <a:p>
            <a:r>
              <a:rPr lang="en-US" sz="3000" b="1" dirty="0" err="1" smtClean="0"/>
              <a:t>ddRADseq</a:t>
            </a:r>
            <a:endParaRPr lang="en-US" sz="3000" b="1" dirty="0" smtClean="0"/>
          </a:p>
          <a:p>
            <a:endParaRPr lang="en-US" sz="3000" b="1" dirty="0"/>
          </a:p>
          <a:p>
            <a:r>
              <a:rPr lang="en-US" sz="3000" b="1" dirty="0"/>
              <a:t>TGCP, PTP,</a:t>
            </a:r>
            <a:br>
              <a:rPr lang="en-US" sz="3000" b="1" dirty="0"/>
            </a:br>
            <a:r>
              <a:rPr lang="en-US" sz="3000" b="1" dirty="0"/>
              <a:t>MPO &amp; </a:t>
            </a:r>
            <a:r>
              <a:rPr lang="en-US" sz="3000" b="1" dirty="0" smtClean="0"/>
              <a:t>STT</a:t>
            </a:r>
          </a:p>
          <a:p>
            <a:pPr marL="0" indent="0">
              <a:buNone/>
            </a:pPr>
            <a:endParaRPr lang="en-US" sz="3000" b="1" dirty="0" smtClean="0"/>
          </a:p>
          <a:p>
            <a:r>
              <a:rPr lang="en-US" sz="3000" b="1" dirty="0" smtClean="0"/>
              <a:t>Stacks</a:t>
            </a:r>
            <a:br>
              <a:rPr lang="en-US" sz="3000" b="1" dirty="0" smtClean="0"/>
            </a:br>
            <a:r>
              <a:rPr lang="en-US" sz="3000" b="1" dirty="0" smtClean="0"/>
              <a:t>pipeline</a:t>
            </a:r>
          </a:p>
          <a:p>
            <a:endParaRPr lang="en-US" sz="3000" b="1" dirty="0"/>
          </a:p>
          <a:p>
            <a:endParaRPr lang="en-US" sz="3000" b="1" dirty="0" smtClean="0"/>
          </a:p>
          <a:p>
            <a:endParaRPr lang="en-US" sz="3000" b="1" dirty="0"/>
          </a:p>
          <a:p>
            <a:endParaRPr lang="en-US" sz="3000" b="1" dirty="0" smtClean="0"/>
          </a:p>
          <a:p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35283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9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SNP Data: Stacks Core Parameter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8625"/>
            <a:ext cx="8229600" cy="5159375"/>
          </a:xfrm>
        </p:spPr>
        <p:txBody>
          <a:bodyPr>
            <a:normAutofit/>
          </a:bodyPr>
          <a:lstStyle/>
          <a:p>
            <a:r>
              <a:rPr lang="en-US" sz="2800" b="1" dirty="0" err="1" smtClean="0"/>
              <a:t>Mastretta-Yanes</a:t>
            </a:r>
            <a:r>
              <a:rPr lang="en-US" sz="2800" b="1" dirty="0" smtClean="0"/>
              <a:t> et al, 2015; tested core set of parameters for optimal combo based on SNP error rate</a:t>
            </a:r>
          </a:p>
          <a:p>
            <a:endParaRPr lang="en-US" sz="900" b="1" dirty="0" smtClean="0"/>
          </a:p>
          <a:p>
            <a:pPr lvl="1"/>
            <a:r>
              <a:rPr lang="en-US" sz="2500" b="1" dirty="0" smtClean="0"/>
              <a:t>m (min. # identical raw reads to create a stack)</a:t>
            </a:r>
          </a:p>
          <a:p>
            <a:pPr marL="914400" lvl="2" indent="0">
              <a:buNone/>
            </a:pPr>
            <a:endParaRPr lang="en-US" sz="2500" b="1" dirty="0" smtClean="0"/>
          </a:p>
          <a:p>
            <a:pPr lvl="1"/>
            <a:r>
              <a:rPr lang="en-US" sz="2500" b="1" dirty="0" smtClean="0"/>
              <a:t>M (# mismatches allowed btw. loci in an individual)</a:t>
            </a:r>
          </a:p>
          <a:p>
            <a:pPr marL="914400" lvl="2" indent="0">
              <a:buNone/>
            </a:pPr>
            <a:endParaRPr lang="en-US" sz="2500" b="1" dirty="0" smtClean="0"/>
          </a:p>
          <a:p>
            <a:pPr lvl="1"/>
            <a:r>
              <a:rPr lang="en-US" sz="2500" b="1" dirty="0" err="1" smtClean="0"/>
              <a:t>mls</a:t>
            </a:r>
            <a:r>
              <a:rPr lang="en-US" sz="2500" b="1" dirty="0" smtClean="0"/>
              <a:t> (max. # stacks at a de novo locus)</a:t>
            </a:r>
          </a:p>
          <a:p>
            <a:pPr marL="914400" lvl="2" indent="0">
              <a:buNone/>
            </a:pPr>
            <a:endParaRPr lang="en-US" sz="2500" b="1" dirty="0" smtClean="0"/>
          </a:p>
          <a:p>
            <a:pPr lvl="1"/>
            <a:r>
              <a:rPr lang="en-US" sz="2500" b="1" dirty="0" smtClean="0"/>
              <a:t>n (# mismatches allowed btw. </a:t>
            </a:r>
            <a:r>
              <a:rPr lang="en-US" sz="2500" b="1" dirty="0"/>
              <a:t>l</a:t>
            </a:r>
            <a:r>
              <a:rPr lang="en-US" sz="2500" b="1" dirty="0" smtClean="0"/>
              <a:t>oci for building catalog)</a:t>
            </a:r>
          </a:p>
          <a:p>
            <a:endParaRPr lang="en-US" sz="3000" b="1" dirty="0" smtClean="0"/>
          </a:p>
          <a:p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57261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Test for Minimum Sample Sizes?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863"/>
            <a:ext cx="8229600" cy="4525963"/>
          </a:xfrm>
        </p:spPr>
        <p:txBody>
          <a:bodyPr>
            <a:normAutofit/>
          </a:bodyPr>
          <a:lstStyle/>
          <a:p>
            <a:r>
              <a:rPr lang="en-US" sz="4000" b="1" dirty="0" err="1" smtClean="0"/>
              <a:t>Nazareno</a:t>
            </a:r>
            <a:r>
              <a:rPr lang="en-US" sz="4000" b="1" dirty="0" smtClean="0"/>
              <a:t> et al, 2017</a:t>
            </a:r>
          </a:p>
          <a:p>
            <a:endParaRPr lang="en-US" sz="4000" b="1" dirty="0"/>
          </a:p>
          <a:p>
            <a:r>
              <a:rPr lang="en-US" sz="4000" b="1" dirty="0" smtClean="0"/>
              <a:t>System-specific minimums</a:t>
            </a:r>
          </a:p>
          <a:p>
            <a:endParaRPr lang="en-US" sz="4000" b="1" dirty="0"/>
          </a:p>
          <a:p>
            <a:r>
              <a:rPr lang="en-US" sz="4000" b="1" dirty="0" smtClean="0"/>
              <a:t>Reduce sequencing costs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92868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Population Resampling &amp; Subsampling Treatments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8550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Custom Python script to resample populations</a:t>
            </a:r>
          </a:p>
          <a:p>
            <a:endParaRPr lang="en-US" sz="2800" b="1" dirty="0"/>
          </a:p>
          <a:p>
            <a:r>
              <a:rPr lang="en-US" sz="2800" b="1" dirty="0" smtClean="0"/>
              <a:t>Resampled 4 populations of 24 individuals for 11 subsampling treatments…</a:t>
            </a:r>
          </a:p>
          <a:p>
            <a:pPr lvl="1">
              <a:spcBef>
                <a:spcPts val="1176"/>
              </a:spcBef>
            </a:pPr>
            <a:r>
              <a:rPr lang="en-US" sz="2400" b="1" dirty="0" smtClean="0"/>
              <a:t>22subsamp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14subsamp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6subsamp</a:t>
            </a:r>
          </a:p>
          <a:p>
            <a:pPr lvl="1"/>
            <a:r>
              <a:rPr lang="en-US" sz="2400" b="1" dirty="0" smtClean="0"/>
              <a:t>20subsamp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12subsamp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4subsamp</a:t>
            </a:r>
          </a:p>
          <a:p>
            <a:pPr lvl="1"/>
            <a:r>
              <a:rPr lang="en-US" sz="2400" b="1" dirty="0" smtClean="0"/>
              <a:t>18subsamp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10subsamp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2subsamp</a:t>
            </a:r>
          </a:p>
          <a:p>
            <a:pPr lvl="1"/>
            <a:r>
              <a:rPr lang="en-US" sz="2400" b="1" dirty="0" smtClean="0"/>
              <a:t>16subsamp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8subsamp</a:t>
            </a:r>
          </a:p>
          <a:p>
            <a:endParaRPr lang="en-US" sz="2800" b="1" dirty="0"/>
          </a:p>
          <a:p>
            <a:r>
              <a:rPr lang="en-US" sz="2800" b="1" dirty="0" smtClean="0"/>
              <a:t>Resampled 100 times for each treatment; total of 1,100 resampled data files</a:t>
            </a:r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47945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9498" y="740835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9498" y="1020235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79498" y="1305985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79498" y="160232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79498" y="1894422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79498" y="2184402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9498" y="294219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9498" y="322159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9498" y="350734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9498" y="3803677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79498" y="4095778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79498" y="4385758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79498" y="5158323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79498" y="5437723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79498" y="5723473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79498" y="6019809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9498" y="6311910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79498" y="6601890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85328" y="4734475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85328" y="2515190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85328" y="316487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38559" y="556169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38559" y="1417656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-38559" y="1709756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5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-38559" y="1999737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6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-38559" y="1121319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-38559" y="832375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-38559" y="2761713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7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-38559" y="3623200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-38559" y="3915300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-38559" y="420528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-38559" y="3326863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38559" y="3037919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8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-38559" y="4970485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13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-38559" y="5831972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16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-38559" y="6124072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17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-38559" y="6414053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18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-38559" y="5535635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-38559" y="524669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14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1422092" y="-5306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Original Data File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14488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9498" y="740835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9498" y="1020235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79498" y="1305985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79498" y="160232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79498" y="1894422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79498" y="2184402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9498" y="294219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9498" y="322159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9498" y="350734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9498" y="3803677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79498" y="4095778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79498" y="4385758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79498" y="5158323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79498" y="5437723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79498" y="5723473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79498" y="6019809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9498" y="6311910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79498" y="6601890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85328" y="4734475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85328" y="2515190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85328" y="316487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38559" y="556169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38559" y="1417656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-38559" y="1709756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5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-38559" y="1999737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6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-38559" y="1121319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-38559" y="832375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-38559" y="2761713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7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-38559" y="3623200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-38559" y="3915300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-38559" y="420528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-38559" y="3326863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38559" y="3037919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8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-38559" y="4970485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13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-38559" y="5831972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16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-38559" y="6124072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17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-38559" y="6414053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18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-38559" y="5535635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-38559" y="524669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14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4085170" y="342008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085170" y="2202456"/>
            <a:ext cx="902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Run</a:t>
            </a:r>
          </a:p>
          <a:p>
            <a:pPr algn="ctr"/>
            <a:r>
              <a:rPr lang="en-US" dirty="0" smtClean="0"/>
              <a:t>Custom</a:t>
            </a:r>
          </a:p>
          <a:p>
            <a:pPr algn="ctr"/>
            <a:r>
              <a:rPr lang="en-US" dirty="0" smtClean="0"/>
              <a:t>Python</a:t>
            </a:r>
          </a:p>
          <a:p>
            <a:pPr algn="ctr"/>
            <a:r>
              <a:rPr lang="en-US" dirty="0" smtClean="0"/>
              <a:t>Script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6430896" y="90594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430896" y="118534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430896" y="147109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430896" y="1767427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36726" y="48159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12839" y="721275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312839" y="1582762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6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312839" y="1286425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5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312839" y="997481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3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6430896" y="3206774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430896" y="3486174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430896" y="3771924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430896" y="4068260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036726" y="2782426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2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312839" y="3022108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7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312839" y="3883595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12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312839" y="3587258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10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5312839" y="3298314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8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6430896" y="5453598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430896" y="5732998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30896" y="6018748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430896" y="6315084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036726" y="5029250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312839" y="5268932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13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312839" y="6130419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18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312839" y="5834082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17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312839" y="5545138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16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1422092" y="-5306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Original Data File</a:t>
            </a:r>
            <a:endParaRPr lang="en-US" b="1" u="sng" dirty="0"/>
          </a:p>
        </p:txBody>
      </p:sp>
      <p:sp>
        <p:nvSpPr>
          <p:cNvPr id="80" name="TextBox 79"/>
          <p:cNvSpPr txBox="1"/>
          <p:nvPr/>
        </p:nvSpPr>
        <p:spPr>
          <a:xfrm>
            <a:off x="6877839" y="-5306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New Data File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807158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9498" y="740835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9498" y="1020235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79498" y="1305985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79498" y="160232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79498" y="1894422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79498" y="2184402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9498" y="294219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9498" y="322159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9498" y="350734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9498" y="3803677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79498" y="4095778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79498" y="4385758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79498" y="5158323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79498" y="5437723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79498" y="5723473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79498" y="6019809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9498" y="6311910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79498" y="6601890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85328" y="4734475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85328" y="2515190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85328" y="316487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38559" y="556169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38559" y="1417656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-38559" y="1709756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5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-38559" y="1999737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6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-38559" y="1121319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-38559" y="832375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-38559" y="2761713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7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-38559" y="3623200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-38559" y="3915300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-38559" y="420528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-38559" y="3326863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-38559" y="3037919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8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-38559" y="4970485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13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-38559" y="5831972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16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-38559" y="6124072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17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-38559" y="6414053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18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-38559" y="5535635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-38559" y="524669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14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4085170" y="342008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085170" y="2202456"/>
            <a:ext cx="902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Run</a:t>
            </a:r>
          </a:p>
          <a:p>
            <a:pPr algn="ctr"/>
            <a:r>
              <a:rPr lang="en-US" dirty="0" smtClean="0"/>
              <a:t>Custom</a:t>
            </a:r>
          </a:p>
          <a:p>
            <a:pPr algn="ctr"/>
            <a:r>
              <a:rPr lang="en-US" dirty="0" smtClean="0"/>
              <a:t>Python</a:t>
            </a:r>
          </a:p>
          <a:p>
            <a:pPr algn="ctr"/>
            <a:r>
              <a:rPr lang="en-US" dirty="0" smtClean="0"/>
              <a:t>Script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6430896" y="1334473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430896" y="1613873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36726" y="910125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12839" y="1149807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2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312839" y="1426013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5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6430896" y="3517319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430896" y="3796719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036726" y="3092971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2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312839" y="3332653"/>
            <a:ext cx="10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9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5312839" y="3608859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12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6430896" y="575732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430896" y="6036721"/>
            <a:ext cx="2592916" cy="10584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036726" y="53329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312839" y="5572655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16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312839" y="584886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17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1422092" y="-5306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Original Data File</a:t>
            </a:r>
            <a:endParaRPr lang="en-US" b="1" u="sng" dirty="0"/>
          </a:p>
        </p:txBody>
      </p:sp>
      <p:sp>
        <p:nvSpPr>
          <p:cNvPr id="80" name="TextBox 79"/>
          <p:cNvSpPr txBox="1"/>
          <p:nvPr/>
        </p:nvSpPr>
        <p:spPr>
          <a:xfrm>
            <a:off x="6877839" y="-5306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/>
              <a:t>New Data File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44913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Population Resampling &amp; Subsampling Treatments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8550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Custom Python script to resample populations</a:t>
            </a:r>
          </a:p>
          <a:p>
            <a:endParaRPr lang="en-US" sz="2800" b="1" dirty="0"/>
          </a:p>
          <a:p>
            <a:r>
              <a:rPr lang="en-US" sz="2800" b="1" dirty="0" smtClean="0"/>
              <a:t>Resampled 4 populations of 24 individuals for 11 subsampling treatments…</a:t>
            </a:r>
          </a:p>
          <a:p>
            <a:pPr lvl="1">
              <a:spcBef>
                <a:spcPts val="1176"/>
              </a:spcBef>
            </a:pPr>
            <a:r>
              <a:rPr lang="en-US" sz="2400" b="1" dirty="0" smtClean="0"/>
              <a:t>22subsamp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14subsamp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6subsamp</a:t>
            </a:r>
          </a:p>
          <a:p>
            <a:pPr lvl="1"/>
            <a:r>
              <a:rPr lang="en-US" sz="2400" b="1" dirty="0" smtClean="0"/>
              <a:t>20subsamp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12subsamp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4subsamp</a:t>
            </a:r>
          </a:p>
          <a:p>
            <a:pPr lvl="1"/>
            <a:r>
              <a:rPr lang="en-US" sz="2400" b="1" dirty="0" smtClean="0"/>
              <a:t>18subsamp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10subsamp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2subsamp</a:t>
            </a:r>
          </a:p>
          <a:p>
            <a:pPr lvl="1"/>
            <a:r>
              <a:rPr lang="en-US" sz="2400" b="1" dirty="0" smtClean="0"/>
              <a:t>16subsamp		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b="1" dirty="0" smtClean="0"/>
              <a:t> 8subsamp</a:t>
            </a:r>
          </a:p>
          <a:p>
            <a:endParaRPr lang="en-US" sz="2800" b="1" dirty="0"/>
          </a:p>
          <a:p>
            <a:r>
              <a:rPr lang="en-US" sz="2800" b="1" dirty="0" smtClean="0"/>
              <a:t>Resampled 100 times for each treatment; total of 1,100 resampled data files</a:t>
            </a:r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467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Genetic Diversity Estimation &amp; Treatment Means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9133"/>
          </a:xfrm>
        </p:spPr>
        <p:txBody>
          <a:bodyPr/>
          <a:lstStyle/>
          <a:p>
            <a:r>
              <a:rPr lang="en-US" b="1" dirty="0" smtClean="0"/>
              <a:t>Estimated H</a:t>
            </a:r>
            <a:r>
              <a:rPr lang="en-US" b="1" baseline="-25000" dirty="0" smtClean="0"/>
              <a:t>O </a:t>
            </a:r>
            <a:r>
              <a:rPr lang="en-US" b="1" dirty="0" smtClean="0"/>
              <a:t>, H</a:t>
            </a:r>
            <a:r>
              <a:rPr lang="en-US" b="1" baseline="-25000" dirty="0" smtClean="0"/>
              <a:t>S </a:t>
            </a:r>
            <a:r>
              <a:rPr lang="en-US" b="1" dirty="0" smtClean="0"/>
              <a:t>, G</a:t>
            </a:r>
            <a:r>
              <a:rPr lang="en-US" b="1" baseline="-25000" dirty="0" smtClean="0"/>
              <a:t>IS</a:t>
            </a:r>
            <a:r>
              <a:rPr lang="en-US" b="1" dirty="0" smtClean="0"/>
              <a:t> and pairwise F</a:t>
            </a:r>
            <a:r>
              <a:rPr lang="en-US" b="1" baseline="-25000" dirty="0" smtClean="0"/>
              <a:t>ST</a:t>
            </a:r>
            <a:r>
              <a:rPr lang="en-US" b="1" dirty="0" smtClean="0"/>
              <a:t> for all 1,100 datasets using </a:t>
            </a:r>
            <a:r>
              <a:rPr lang="en-US" b="1" dirty="0" err="1" smtClean="0"/>
              <a:t>GenoDive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Collated all estimates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Statistically compared subsampling treatment estimate means using Analysis of Variance (ANOVA) and </a:t>
            </a:r>
            <a:r>
              <a:rPr lang="en-US" b="1" dirty="0" err="1" smtClean="0"/>
              <a:t>Kruskal</a:t>
            </a:r>
            <a:r>
              <a:rPr lang="en-US" b="1" dirty="0" smtClean="0"/>
              <a:t>-Wallis Rank Sum Tests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9410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Genetic Diversity Estimation &amp; Treatment Means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ANOVA results indicated that across all parameters, a minimum of 6 individuals per population was required for accurate estimates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Data not normally distributed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Non-parametric </a:t>
            </a:r>
            <a:r>
              <a:rPr lang="en-US" b="1" dirty="0" err="1" smtClean="0"/>
              <a:t>Kruskal</a:t>
            </a:r>
            <a:r>
              <a:rPr lang="en-US" b="1" dirty="0" smtClean="0"/>
              <a:t>-Wallis Rank Sum and T-Tests corroborated results; 6 individuals per pop no different than using 8 – 22 individuals per pop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872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Dissertation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5714999"/>
          </a:xfrm>
        </p:spPr>
        <p:txBody>
          <a:bodyPr>
            <a:normAutofit lnSpcReduction="10000"/>
          </a:bodyPr>
          <a:lstStyle/>
          <a:p>
            <a:r>
              <a:rPr lang="en-US" sz="2500" b="1" dirty="0" smtClean="0"/>
              <a:t>Introduction</a:t>
            </a:r>
          </a:p>
          <a:p>
            <a:pPr lvl="1"/>
            <a:r>
              <a:rPr lang="en-US" sz="2100" b="1" i="1" dirty="0" err="1" smtClean="0"/>
              <a:t>Webbhelix</a:t>
            </a:r>
            <a:r>
              <a:rPr lang="en-US" sz="2100" b="1" i="1" dirty="0" smtClean="0"/>
              <a:t> </a:t>
            </a:r>
            <a:r>
              <a:rPr lang="en-US" sz="2100" b="1" i="1" dirty="0" err="1" smtClean="0"/>
              <a:t>multilineata</a:t>
            </a:r>
            <a:endParaRPr lang="en-US" sz="2100" b="1" dirty="0" smtClean="0"/>
          </a:p>
          <a:p>
            <a:pPr lvl="1"/>
            <a:r>
              <a:rPr lang="en-US" sz="2100" b="1" dirty="0" smtClean="0"/>
              <a:t>Habitat and species range</a:t>
            </a:r>
          </a:p>
          <a:p>
            <a:pPr lvl="1"/>
            <a:r>
              <a:rPr lang="en-US" sz="2100" b="1" dirty="0" smtClean="0"/>
              <a:t>Genomics</a:t>
            </a:r>
            <a:endParaRPr lang="en-US" sz="2100" b="1" dirty="0"/>
          </a:p>
          <a:p>
            <a:pPr lvl="1"/>
            <a:endParaRPr lang="en-US" sz="2100" b="1" dirty="0" smtClean="0"/>
          </a:p>
          <a:p>
            <a:r>
              <a:rPr lang="en-US" sz="2500" b="1" dirty="0" smtClean="0"/>
              <a:t>Chapter 1 – Minimum sample sizes for population genomics</a:t>
            </a:r>
          </a:p>
          <a:p>
            <a:endParaRPr lang="en-US" sz="2500" b="1" dirty="0" smtClean="0"/>
          </a:p>
          <a:p>
            <a:r>
              <a:rPr lang="en-US" sz="2500" b="1" dirty="0" smtClean="0"/>
              <a:t>Chapter 2 – Population genomics of </a:t>
            </a:r>
            <a:r>
              <a:rPr lang="en-US" sz="2500" b="1" i="1" dirty="0" err="1" smtClean="0"/>
              <a:t>Webbhelix</a:t>
            </a:r>
            <a:endParaRPr lang="en-US" sz="2500" b="1" dirty="0"/>
          </a:p>
          <a:p>
            <a:endParaRPr lang="en-US" sz="2500" b="1" dirty="0" smtClean="0"/>
          </a:p>
          <a:p>
            <a:r>
              <a:rPr lang="en-US" sz="2500" b="1" dirty="0" smtClean="0"/>
              <a:t>Chapter 3 – Morphological variation in </a:t>
            </a:r>
            <a:r>
              <a:rPr lang="en-US" sz="2500" b="1" i="1" dirty="0" err="1" smtClean="0"/>
              <a:t>Webbhelix</a:t>
            </a:r>
            <a:endParaRPr lang="en-US" sz="2500" b="1" i="1" dirty="0" smtClean="0"/>
          </a:p>
          <a:p>
            <a:endParaRPr lang="en-US" sz="2500" b="1" dirty="0"/>
          </a:p>
          <a:p>
            <a:r>
              <a:rPr lang="en-US" sz="2500" b="1" dirty="0" smtClean="0"/>
              <a:t>Summary and concluding remarks</a:t>
            </a:r>
          </a:p>
          <a:p>
            <a:endParaRPr lang="en-US" sz="2500" b="1" dirty="0"/>
          </a:p>
          <a:p>
            <a:r>
              <a:rPr lang="en-US" sz="2500" b="1" dirty="0" smtClean="0"/>
              <a:t>Acknowledgements</a:t>
            </a:r>
          </a:p>
          <a:p>
            <a:endParaRPr lang="en-US" sz="2500" b="1" dirty="0"/>
          </a:p>
          <a:p>
            <a:endParaRPr lang="en-US" sz="2500" b="1" dirty="0" smtClean="0"/>
          </a:p>
          <a:p>
            <a:endParaRPr lang="en-US" sz="2500" b="1" dirty="0"/>
          </a:p>
          <a:p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6241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Genomics of </a:t>
            </a:r>
            <a:r>
              <a:rPr lang="en-US" i="1" dirty="0" err="1" smtClean="0"/>
              <a:t>Webbhelix</a:t>
            </a:r>
            <a:r>
              <a:rPr lang="en-US" i="1" dirty="0" smtClean="0"/>
              <a:t> </a:t>
            </a:r>
            <a:r>
              <a:rPr lang="en-US" i="1" dirty="0" err="1" smtClean="0"/>
              <a:t>multilineata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1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Chapter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000" b="1" dirty="0" smtClean="0"/>
              <a:t>Species range and past glacial periods</a:t>
            </a:r>
          </a:p>
          <a:p>
            <a:endParaRPr lang="en-US" sz="3000" b="1" dirty="0"/>
          </a:p>
          <a:p>
            <a:r>
              <a:rPr lang="en-US" sz="3000" b="1" dirty="0" smtClean="0"/>
              <a:t>Sample localities and SNP dataset</a:t>
            </a:r>
          </a:p>
          <a:p>
            <a:endParaRPr lang="en-US" sz="3000" b="1" dirty="0"/>
          </a:p>
          <a:p>
            <a:r>
              <a:rPr lang="en-US" sz="3000" b="1" dirty="0" smtClean="0"/>
              <a:t>Assessment of genetic structure &amp; differentiation</a:t>
            </a:r>
          </a:p>
          <a:p>
            <a:endParaRPr lang="en-US" sz="3000" b="1" dirty="0"/>
          </a:p>
          <a:p>
            <a:r>
              <a:rPr lang="en-US" sz="3000" b="1" dirty="0"/>
              <a:t>G</a:t>
            </a:r>
            <a:r>
              <a:rPr lang="en-US" sz="3000" b="1" dirty="0" smtClean="0"/>
              <a:t>enetic diversity estimation and isolation by distance</a:t>
            </a:r>
          </a:p>
          <a:p>
            <a:endParaRPr lang="en-US" sz="3000" b="1" dirty="0"/>
          </a:p>
          <a:p>
            <a:r>
              <a:rPr lang="en-US" sz="3000" b="1" dirty="0" smtClean="0"/>
              <a:t>Relative migration rates</a:t>
            </a:r>
          </a:p>
          <a:p>
            <a:endParaRPr lang="en-US" sz="3000" b="1" dirty="0" smtClean="0"/>
          </a:p>
          <a:p>
            <a:r>
              <a:rPr lang="en-US" sz="3000" b="1" dirty="0" smtClean="0"/>
              <a:t>Evaluation of post glacial </a:t>
            </a:r>
            <a:r>
              <a:rPr lang="en-US" sz="3000" b="1" dirty="0" err="1" smtClean="0"/>
              <a:t>refugial</a:t>
            </a:r>
            <a:r>
              <a:rPr lang="en-US" sz="3000" b="1" dirty="0" smtClean="0"/>
              <a:t> expansion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4492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Species Range &amp; Past Glacial Periods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1" y="1600200"/>
            <a:ext cx="8591550" cy="52578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North America has experienced repeated past glaciations that grow south &amp; recede north, causing species ranges to contract and expand</a:t>
            </a:r>
          </a:p>
          <a:p>
            <a:endParaRPr lang="en-US" sz="2800" b="1" i="1" dirty="0"/>
          </a:p>
          <a:p>
            <a:r>
              <a:rPr lang="en-US" sz="2800" b="1" i="1" dirty="0" err="1"/>
              <a:t>Webbhelix</a:t>
            </a:r>
            <a:r>
              <a:rPr lang="en-US" sz="2800" b="1" i="1" dirty="0"/>
              <a:t> </a:t>
            </a:r>
            <a:r>
              <a:rPr lang="en-US" sz="2800" b="1" dirty="0"/>
              <a:t>has </a:t>
            </a:r>
            <a:r>
              <a:rPr lang="en-US" sz="2800" b="1" dirty="0" smtClean="0"/>
              <a:t>a</a:t>
            </a:r>
            <a:br>
              <a:rPr lang="en-US" sz="2800" b="1" dirty="0" smtClean="0"/>
            </a:br>
            <a:r>
              <a:rPr lang="en-US" sz="2800" b="1" dirty="0" smtClean="0"/>
              <a:t>broad </a:t>
            </a:r>
            <a:r>
              <a:rPr lang="en-US" sz="2800" b="1" dirty="0"/>
              <a:t>range </a:t>
            </a:r>
            <a:r>
              <a:rPr lang="en-US" sz="2800" b="1" dirty="0" smtClean="0"/>
              <a:t>that</a:t>
            </a:r>
            <a:br>
              <a:rPr lang="en-US" sz="2800" b="1" dirty="0" smtClean="0"/>
            </a:br>
            <a:r>
              <a:rPr lang="en-US" sz="2800" b="1" dirty="0" smtClean="0"/>
              <a:t>encompasses</a:t>
            </a:r>
            <a:br>
              <a:rPr lang="en-US" sz="2800" b="1" dirty="0" smtClean="0"/>
            </a:br>
            <a:r>
              <a:rPr lang="en-US" sz="2800" b="1" dirty="0" smtClean="0"/>
              <a:t>previously</a:t>
            </a:r>
            <a:br>
              <a:rPr lang="en-US" sz="2800" b="1" dirty="0" smtClean="0"/>
            </a:br>
            <a:r>
              <a:rPr lang="en-US" sz="2800" b="1" dirty="0" smtClean="0"/>
              <a:t>glaciated </a:t>
            </a:r>
            <a:r>
              <a:rPr lang="en-US" sz="2800" b="1" dirty="0"/>
              <a:t>regions</a:t>
            </a:r>
          </a:p>
          <a:p>
            <a:endParaRPr lang="en-US" sz="2800" b="1" i="1" dirty="0" smtClean="0"/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33" y="3438107"/>
            <a:ext cx="5864767" cy="34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2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0"/>
            <a:ext cx="859209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5674" y="4558719"/>
            <a:ext cx="1078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Missouri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8458" y="5724682"/>
            <a:ext cx="113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Arkansas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1375" y="4043840"/>
            <a:ext cx="95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Kansas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1440" y="2938890"/>
            <a:ext cx="734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Iowa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1394" y="888917"/>
            <a:ext cx="1228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Minnesota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2212" y="1227471"/>
            <a:ext cx="1168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Wisconsin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9856" y="3630342"/>
            <a:ext cx="922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Illinois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72186" y="1643787"/>
            <a:ext cx="98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Ontario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3785" y="2748447"/>
            <a:ext cx="1136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Nebraska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038" y="5481324"/>
            <a:ext cx="1145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Tennessee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3" name="Frame 12"/>
          <p:cNvSpPr/>
          <p:nvPr/>
        </p:nvSpPr>
        <p:spPr>
          <a:xfrm>
            <a:off x="266701" y="0"/>
            <a:ext cx="8592094" cy="6857999"/>
          </a:xfrm>
          <a:prstGeom prst="frame">
            <a:avLst>
              <a:gd name="adj1" fmla="val 37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389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0"/>
            <a:ext cx="859209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5674" y="4558719"/>
            <a:ext cx="1078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>
                    <a:lumMod val="75000"/>
                  </a:schemeClr>
                </a:solidFill>
                <a:latin typeface="Apple Chancery"/>
                <a:cs typeface="Apple Chancery"/>
              </a:rPr>
              <a:t>Missouri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458" y="5724682"/>
            <a:ext cx="113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>
                    <a:lumMod val="75000"/>
                  </a:schemeClr>
                </a:solidFill>
                <a:latin typeface="Apple Chancery"/>
                <a:cs typeface="Apple Chancery"/>
              </a:rPr>
              <a:t>Arkansas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1440" y="2938890"/>
            <a:ext cx="734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>
                    <a:lumMod val="75000"/>
                  </a:schemeClr>
                </a:solidFill>
                <a:latin typeface="Apple Chancery"/>
                <a:cs typeface="Apple Chancery"/>
              </a:rPr>
              <a:t>Iowa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41394" y="888917"/>
            <a:ext cx="1228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>
                    <a:lumMod val="75000"/>
                  </a:schemeClr>
                </a:solidFill>
                <a:latin typeface="Apple Chancery"/>
                <a:cs typeface="Apple Chancery"/>
              </a:rPr>
              <a:t>Minnesota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39856" y="3630342"/>
            <a:ext cx="922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>
                    <a:lumMod val="75000"/>
                  </a:schemeClr>
                </a:solidFill>
                <a:latin typeface="Apple Chancery"/>
                <a:cs typeface="Apple Chancery"/>
              </a:rPr>
              <a:t>Illinois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186" y="1643787"/>
            <a:ext cx="98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>
                    <a:lumMod val="75000"/>
                  </a:schemeClr>
                </a:solidFill>
                <a:latin typeface="Apple Chancery"/>
                <a:cs typeface="Apple Chancery"/>
              </a:rPr>
              <a:t>Ontario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3785" y="2748447"/>
            <a:ext cx="1136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>
                    <a:lumMod val="75000"/>
                  </a:schemeClr>
                </a:solidFill>
                <a:latin typeface="Apple Chancery"/>
                <a:cs typeface="Apple Chancery"/>
              </a:rPr>
              <a:t>Nebraska</a:t>
            </a:r>
            <a:endParaRPr lang="en-US" sz="1600" b="1" i="1" dirty="0">
              <a:solidFill>
                <a:schemeClr val="bg1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5683" y="1313873"/>
            <a:ext cx="62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FSSP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6745" y="1573023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CRWA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85080" y="3012920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MPO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75533" y="3350440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STT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4920" y="2661891"/>
            <a:ext cx="549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RRO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5569" y="3264855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CPS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5719" y="3958313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RRL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37776" y="505402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DHFA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65230" y="606025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HNL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74593" y="244839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PPNP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22324" y="2926415"/>
            <a:ext cx="56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FPPI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98085" y="2374309"/>
            <a:ext cx="659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PCRA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5543" y="318823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IRO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2399" y="2817608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MRLP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31707" y="2384892"/>
            <a:ext cx="629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PPFD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91878" y="2661891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NRVP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22081" y="2383971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BHP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18193" y="2828191"/>
            <a:ext cx="659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TGCP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46261" y="1948896"/>
            <a:ext cx="663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HGRF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59889" y="2142001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OICP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09248" y="2135742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 Black"/>
                <a:cs typeface="Arial Black"/>
              </a:rPr>
              <a:t>PTP</a:t>
            </a:r>
            <a:endParaRPr lang="en-US" sz="12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525451" y="2204729"/>
            <a:ext cx="99589" cy="1589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557196" y="2335963"/>
            <a:ext cx="156747" cy="1124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rame 46"/>
          <p:cNvSpPr/>
          <p:nvPr/>
        </p:nvSpPr>
        <p:spPr>
          <a:xfrm>
            <a:off x="266700" y="0"/>
            <a:ext cx="8592093" cy="6858000"/>
          </a:xfrm>
          <a:prstGeom prst="frame">
            <a:avLst>
              <a:gd name="adj1" fmla="val 37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6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0"/>
            <a:ext cx="859209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5674" y="4558719"/>
            <a:ext cx="1078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Missouri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8458" y="5724682"/>
            <a:ext cx="113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Arkansas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1440" y="2938890"/>
            <a:ext cx="734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Iowa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1394" y="888917"/>
            <a:ext cx="1228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Minnesota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9856" y="3630342"/>
            <a:ext cx="922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Illinois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2186" y="1643787"/>
            <a:ext cx="98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Ontario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3785" y="2748447"/>
            <a:ext cx="1136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Nebraska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293208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Sample Localities &amp; SNP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70966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Generated SNP data from 18 sample localities</a:t>
            </a:r>
          </a:p>
          <a:p>
            <a:endParaRPr lang="en-US" b="1" dirty="0"/>
          </a:p>
          <a:p>
            <a:r>
              <a:rPr lang="en-US" b="1" dirty="0" smtClean="0"/>
              <a:t>Stacks pipeline with optimal core parameter settings used for SNP discovery</a:t>
            </a:r>
          </a:p>
          <a:p>
            <a:endParaRPr lang="en-US" b="1" dirty="0"/>
          </a:p>
          <a:p>
            <a:r>
              <a:rPr lang="en-US" b="1" dirty="0" smtClean="0"/>
              <a:t>Plink program used to filter SNPs in high LD pairs and extreme deviants HWE</a:t>
            </a:r>
          </a:p>
          <a:p>
            <a:endParaRPr lang="en-US" b="1" dirty="0"/>
          </a:p>
          <a:p>
            <a:r>
              <a:rPr lang="en-US" b="1" dirty="0" smtClean="0"/>
              <a:t>Total of 8,480 SNPs kept as primary dataset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337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"/>
          <a:srcRect l="37847" t="1745" r="21625" b="18895"/>
          <a:stretch/>
        </p:blipFill>
        <p:spPr>
          <a:xfrm>
            <a:off x="5438140" y="0"/>
            <a:ext cx="3705860" cy="4794249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6992564" y="1078857"/>
            <a:ext cx="131501" cy="43249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6748780" y="1270627"/>
            <a:ext cx="228600" cy="39243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390" y="758817"/>
            <a:ext cx="389890" cy="51181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948682"/>
            <a:ext cx="417830" cy="514350"/>
          </a:xfrm>
          <a:prstGeom prst="rect">
            <a:avLst/>
          </a:prstGeom>
        </p:spPr>
      </p:pic>
      <p:sp>
        <p:nvSpPr>
          <p:cNvPr id="102" name="Oval 101"/>
          <p:cNvSpPr/>
          <p:nvPr/>
        </p:nvSpPr>
        <p:spPr>
          <a:xfrm>
            <a:off x="6943090" y="146938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930390" y="161543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 flipH="1" flipV="1">
            <a:off x="6422390" y="2051042"/>
            <a:ext cx="612140" cy="9525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125" y="1724652"/>
            <a:ext cx="449580" cy="539750"/>
          </a:xfrm>
          <a:prstGeom prst="rect">
            <a:avLst/>
          </a:prstGeom>
        </p:spPr>
      </p:pic>
      <p:sp>
        <p:nvSpPr>
          <p:cNvPr id="106" name="Oval 105"/>
          <p:cNvSpPr/>
          <p:nvPr/>
        </p:nvSpPr>
        <p:spPr>
          <a:xfrm>
            <a:off x="6992620" y="209930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 flipH="1" flipV="1">
            <a:off x="6276340" y="1469382"/>
            <a:ext cx="554990" cy="46037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5987415" y="1167122"/>
            <a:ext cx="295276" cy="30930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5647690" y="970907"/>
            <a:ext cx="345440" cy="202567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505" y="1167122"/>
            <a:ext cx="415290" cy="521970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 flipH="1">
            <a:off x="6244590" y="2311448"/>
            <a:ext cx="358085" cy="25775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6534150" y="2495543"/>
            <a:ext cx="129541" cy="39306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6977380" y="2144387"/>
            <a:ext cx="288291" cy="424815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7219950" y="2329173"/>
            <a:ext cx="151766" cy="67373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7219950" y="209676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327900" y="228218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619240" y="244601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559550" y="226313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390" y="2244082"/>
            <a:ext cx="406400" cy="5181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5320" y="2679692"/>
            <a:ext cx="424180" cy="52197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4495" y="2237732"/>
            <a:ext cx="445770" cy="537210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>
            <a:off x="7465696" y="1724652"/>
            <a:ext cx="1" cy="35941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7642225" y="1924677"/>
            <a:ext cx="231140" cy="212725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 flipV="1">
            <a:off x="7612592" y="2426010"/>
            <a:ext cx="325755" cy="4540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 flipV="1">
            <a:off x="7430135" y="2689218"/>
            <a:ext cx="258445" cy="199389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7419340" y="203834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597140" y="209168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566237" y="237997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381240" y="264413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0430" y="1421122"/>
            <a:ext cx="414020" cy="513080"/>
          </a:xfrm>
          <a:prstGeom prst="rect">
            <a:avLst/>
          </a:prstGeom>
        </p:spPr>
      </p:pic>
      <p:sp>
        <p:nvSpPr>
          <p:cNvPr id="131" name="Frame 130"/>
          <p:cNvSpPr/>
          <p:nvPr/>
        </p:nvSpPr>
        <p:spPr>
          <a:xfrm>
            <a:off x="6825616" y="1924677"/>
            <a:ext cx="189230" cy="165735"/>
          </a:xfrm>
          <a:prstGeom prst="frame">
            <a:avLst>
              <a:gd name="adj1" fmla="val 5556"/>
            </a:avLst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852920" y="193928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6875780" y="195960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898640" y="199262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/>
          <p:nvPr/>
        </p:nvCxnSpPr>
        <p:spPr>
          <a:xfrm flipH="1">
            <a:off x="8729980" y="1663058"/>
            <a:ext cx="210185" cy="308609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8694421" y="2063742"/>
            <a:ext cx="156844" cy="38227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735570" y="3226427"/>
            <a:ext cx="302895" cy="19558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528560" y="3689977"/>
            <a:ext cx="207010" cy="27178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8682990" y="192150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8644890" y="201294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9980" y="1364607"/>
            <a:ext cx="414020" cy="514350"/>
          </a:xfrm>
          <a:prstGeom prst="rect">
            <a:avLst/>
          </a:prstGeom>
        </p:spPr>
      </p:pic>
      <p:sp>
        <p:nvSpPr>
          <p:cNvPr id="142" name="Oval 141"/>
          <p:cNvSpPr/>
          <p:nvPr/>
        </p:nvSpPr>
        <p:spPr>
          <a:xfrm>
            <a:off x="7688580" y="318388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7479030" y="364108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5740" y="3097522"/>
            <a:ext cx="422910" cy="52070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8140" y="643882"/>
            <a:ext cx="422910" cy="523240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1040" y="854702"/>
            <a:ext cx="427990" cy="521970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9680" y="2569202"/>
            <a:ext cx="419100" cy="52070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4450" y="1615432"/>
            <a:ext cx="420370" cy="51181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4987" y="2143117"/>
            <a:ext cx="422910" cy="51689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79030" y="2569202"/>
            <a:ext cx="421640" cy="52197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44890" y="2118352"/>
            <a:ext cx="419100" cy="52324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22210" y="3641082"/>
            <a:ext cx="426720" cy="515620"/>
          </a:xfrm>
          <a:prstGeom prst="rect">
            <a:avLst/>
          </a:prstGeom>
        </p:spPr>
      </p:pic>
      <p:sp>
        <p:nvSpPr>
          <p:cNvPr id="153" name="Frame 152"/>
          <p:cNvSpPr/>
          <p:nvPr/>
        </p:nvSpPr>
        <p:spPr>
          <a:xfrm>
            <a:off x="5438140" y="1"/>
            <a:ext cx="3705860" cy="4794248"/>
          </a:xfrm>
          <a:prstGeom prst="frame">
            <a:avLst>
              <a:gd name="adj1" fmla="val 35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21"/>
          <a:stretch>
            <a:fillRect/>
          </a:stretch>
        </p:blipFill>
        <p:spPr>
          <a:xfrm>
            <a:off x="491328" y="4919980"/>
            <a:ext cx="8166735" cy="19380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416" y="349249"/>
            <a:ext cx="5194723" cy="652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900" b="1" dirty="0" smtClean="0"/>
              <a:t>Assessed population genomic structure using the program STRUCTURE</a:t>
            </a:r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r>
              <a:rPr lang="en-US" sz="1900" b="1" dirty="0"/>
              <a:t>18 sample localities, 178 individual </a:t>
            </a:r>
            <a:r>
              <a:rPr lang="en-US" sz="1900" b="1" i="1" dirty="0" err="1" smtClean="0"/>
              <a:t>Webbhelix</a:t>
            </a:r>
            <a:endParaRPr lang="en-US" sz="1900" b="1" dirty="0" smtClean="0"/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r>
              <a:rPr lang="en-US" sz="1900" b="1" dirty="0" smtClean="0"/>
              <a:t>10 individuals per sample locality</a:t>
            </a:r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r>
              <a:rPr lang="en-US" sz="1900" b="1" dirty="0"/>
              <a:t>Tested K1 – K18, 20 iterations </a:t>
            </a:r>
            <a:r>
              <a:rPr lang="en-US" sz="1900" b="1" dirty="0" smtClean="0"/>
              <a:t>each</a:t>
            </a:r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r>
              <a:rPr lang="en-US" sz="1900" b="1" dirty="0"/>
              <a:t>100,000 burn-in &amp; 500,000 MCMC</a:t>
            </a:r>
          </a:p>
          <a:p>
            <a:pPr marL="285750" indent="-285750">
              <a:buFont typeface="Arial"/>
              <a:buChar char="•"/>
            </a:pPr>
            <a:endParaRPr lang="en-US" sz="1900" b="1" dirty="0" smtClean="0"/>
          </a:p>
          <a:p>
            <a:pPr marL="285750" indent="-285750">
              <a:buFont typeface="Arial"/>
              <a:buChar char="•"/>
            </a:pPr>
            <a:r>
              <a:rPr lang="en-US" sz="1900" b="1" dirty="0"/>
              <a:t>K4 most likely number of true populations, based on highest Delta K and smaller </a:t>
            </a:r>
            <a:r>
              <a:rPr lang="en-US" sz="1900" b="1" dirty="0" err="1"/>
              <a:t>Stdev</a:t>
            </a:r>
            <a:r>
              <a:rPr lang="en-US" sz="1900" b="1" dirty="0"/>
              <a:t> </a:t>
            </a:r>
            <a:r>
              <a:rPr lang="en-US" sz="1900" b="1" dirty="0" err="1"/>
              <a:t>LnP</a:t>
            </a:r>
            <a:r>
              <a:rPr lang="en-US" sz="1900" b="1" dirty="0"/>
              <a:t>(K) (model choice criterion) than next highest Delta K</a:t>
            </a:r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endParaRPr lang="en-US" sz="1900" b="1" dirty="0" smtClean="0"/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endParaRPr lang="en-US" sz="1900" b="1" dirty="0" smtClean="0"/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endParaRPr lang="en-US" sz="1900" b="1" dirty="0" smtClean="0"/>
          </a:p>
          <a:p>
            <a:pPr marL="285750" indent="-285750">
              <a:buFont typeface="Arial"/>
              <a:buChar char="•"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77349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847" t="1744" r="21625" b="18835"/>
          <a:stretch/>
        </p:blipFill>
        <p:spPr>
          <a:xfrm>
            <a:off x="5438140" y="-3655"/>
            <a:ext cx="3705860" cy="479790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6992564" y="1075202"/>
            <a:ext cx="131501" cy="43249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748780" y="1266972"/>
            <a:ext cx="228600" cy="39243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390" y="755162"/>
            <a:ext cx="389890" cy="511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945027"/>
            <a:ext cx="417830" cy="51435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943090" y="146572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30390" y="161177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6422390" y="2047387"/>
            <a:ext cx="612140" cy="9525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125" y="1720997"/>
            <a:ext cx="449580" cy="53975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992620" y="209564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6276340" y="1465727"/>
            <a:ext cx="554990" cy="46037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5987415" y="1163467"/>
            <a:ext cx="295276" cy="30930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647690" y="967252"/>
            <a:ext cx="345440" cy="202567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505" y="1163467"/>
            <a:ext cx="415290" cy="52197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244590" y="2307793"/>
            <a:ext cx="358085" cy="25775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6534150" y="2491888"/>
            <a:ext cx="129541" cy="39306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977380" y="2140732"/>
            <a:ext cx="288291" cy="424815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219950" y="2325518"/>
            <a:ext cx="151766" cy="67373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219950" y="209310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327900" y="227852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19240" y="244235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559550" y="225947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390" y="2240427"/>
            <a:ext cx="406400" cy="5181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5320" y="2676037"/>
            <a:ext cx="424180" cy="5219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4495" y="2234077"/>
            <a:ext cx="445770" cy="53721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7465696" y="1720997"/>
            <a:ext cx="1" cy="35941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42225" y="1921022"/>
            <a:ext cx="231140" cy="212725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7612592" y="2422355"/>
            <a:ext cx="325755" cy="4540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430135" y="2685563"/>
            <a:ext cx="258445" cy="199389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419340" y="203468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597140" y="208802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566237" y="237631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381240" y="264047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0430" y="1417467"/>
            <a:ext cx="414020" cy="513080"/>
          </a:xfrm>
          <a:prstGeom prst="rect">
            <a:avLst/>
          </a:prstGeom>
        </p:spPr>
      </p:pic>
      <p:sp>
        <p:nvSpPr>
          <p:cNvPr id="38" name="Frame 37"/>
          <p:cNvSpPr/>
          <p:nvPr/>
        </p:nvSpPr>
        <p:spPr>
          <a:xfrm>
            <a:off x="6825616" y="1921022"/>
            <a:ext cx="189230" cy="165735"/>
          </a:xfrm>
          <a:prstGeom prst="frame">
            <a:avLst>
              <a:gd name="adj1" fmla="val 5556"/>
            </a:avLst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52920" y="193562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75780" y="195594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898640" y="198896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8729980" y="1659403"/>
            <a:ext cx="210185" cy="308609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694421" y="2060087"/>
            <a:ext cx="156844" cy="38227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35570" y="3222772"/>
            <a:ext cx="302895" cy="19558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28560" y="3686322"/>
            <a:ext cx="207010" cy="27178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682990" y="191784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644890" y="200928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9980" y="1360952"/>
            <a:ext cx="414020" cy="514350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7688580" y="318022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479030" y="3637427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5740" y="3093867"/>
            <a:ext cx="422910" cy="5207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8140" y="640227"/>
            <a:ext cx="422910" cy="5232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1040" y="851047"/>
            <a:ext cx="427990" cy="52197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9680" y="2565547"/>
            <a:ext cx="419100" cy="5207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4450" y="1611777"/>
            <a:ext cx="420370" cy="51181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4987" y="2139462"/>
            <a:ext cx="422910" cy="51689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79030" y="2565547"/>
            <a:ext cx="421640" cy="52197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44890" y="2114697"/>
            <a:ext cx="419100" cy="52324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22210" y="3637427"/>
            <a:ext cx="426720" cy="515620"/>
          </a:xfrm>
          <a:prstGeom prst="rect">
            <a:avLst/>
          </a:prstGeom>
        </p:spPr>
      </p:pic>
      <p:sp>
        <p:nvSpPr>
          <p:cNvPr id="60" name="Frame 59"/>
          <p:cNvSpPr/>
          <p:nvPr/>
        </p:nvSpPr>
        <p:spPr>
          <a:xfrm>
            <a:off x="5438140" y="-3655"/>
            <a:ext cx="3705860" cy="4797905"/>
          </a:xfrm>
          <a:prstGeom prst="frame">
            <a:avLst>
              <a:gd name="adj1" fmla="val 35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5438140" y="640226"/>
            <a:ext cx="1961718" cy="2513951"/>
          </a:xfrm>
          <a:custGeom>
            <a:avLst/>
            <a:gdLst>
              <a:gd name="connsiteX0" fmla="*/ 1705739 w 2004198"/>
              <a:gd name="connsiteY0" fmla="*/ 1595570 h 2548846"/>
              <a:gd name="connsiteX1" fmla="*/ 1788289 w 2004198"/>
              <a:gd name="connsiteY1" fmla="*/ 839920 h 2548846"/>
              <a:gd name="connsiteX2" fmla="*/ 1997839 w 2004198"/>
              <a:gd name="connsiteY2" fmla="*/ 566870 h 2548846"/>
              <a:gd name="connsiteX3" fmla="*/ 1934339 w 2004198"/>
              <a:gd name="connsiteY3" fmla="*/ 236670 h 2548846"/>
              <a:gd name="connsiteX4" fmla="*/ 1775589 w 2004198"/>
              <a:gd name="connsiteY4" fmla="*/ 116020 h 2548846"/>
              <a:gd name="connsiteX5" fmla="*/ 1204089 w 2004198"/>
              <a:gd name="connsiteY5" fmla="*/ 306520 h 2548846"/>
              <a:gd name="connsiteX6" fmla="*/ 1045339 w 2004198"/>
              <a:gd name="connsiteY6" fmla="*/ 541470 h 2548846"/>
              <a:gd name="connsiteX7" fmla="*/ 835789 w 2004198"/>
              <a:gd name="connsiteY7" fmla="*/ 376370 h 2548846"/>
              <a:gd name="connsiteX8" fmla="*/ 702439 w 2004198"/>
              <a:gd name="connsiteY8" fmla="*/ 179520 h 2548846"/>
              <a:gd name="connsiteX9" fmla="*/ 315089 w 2004198"/>
              <a:gd name="connsiteY9" fmla="*/ 1720 h 2548846"/>
              <a:gd name="connsiteX10" fmla="*/ 73789 w 2004198"/>
              <a:gd name="connsiteY10" fmla="*/ 109670 h 2548846"/>
              <a:gd name="connsiteX11" fmla="*/ 3939 w 2004198"/>
              <a:gd name="connsiteY11" fmla="*/ 427170 h 2548846"/>
              <a:gd name="connsiteX12" fmla="*/ 169039 w 2004198"/>
              <a:gd name="connsiteY12" fmla="*/ 604970 h 2548846"/>
              <a:gd name="connsiteX13" fmla="*/ 721489 w 2004198"/>
              <a:gd name="connsiteY13" fmla="*/ 1144720 h 2548846"/>
              <a:gd name="connsiteX14" fmla="*/ 594489 w 2004198"/>
              <a:gd name="connsiteY14" fmla="*/ 1862270 h 2548846"/>
              <a:gd name="connsiteX15" fmla="*/ 708789 w 2004198"/>
              <a:gd name="connsiteY15" fmla="*/ 2255970 h 2548846"/>
              <a:gd name="connsiteX16" fmla="*/ 1096139 w 2004198"/>
              <a:gd name="connsiteY16" fmla="*/ 2548070 h 2548846"/>
              <a:gd name="connsiteX17" fmla="*/ 1369189 w 2004198"/>
              <a:gd name="connsiteY17" fmla="*/ 2332170 h 2548846"/>
              <a:gd name="connsiteX18" fmla="*/ 1292989 w 2004198"/>
              <a:gd name="connsiteY18" fmla="*/ 2052770 h 2548846"/>
              <a:gd name="connsiteX19" fmla="*/ 1394589 w 2004198"/>
              <a:gd name="connsiteY19" fmla="*/ 1741620 h 2548846"/>
              <a:gd name="connsiteX20" fmla="*/ 1705739 w 2004198"/>
              <a:gd name="connsiteY20" fmla="*/ 1595570 h 254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04198" h="2548846">
                <a:moveTo>
                  <a:pt x="1705739" y="1595570"/>
                </a:moveTo>
                <a:cubicBezTo>
                  <a:pt x="1771356" y="1445287"/>
                  <a:pt x="1739606" y="1011370"/>
                  <a:pt x="1788289" y="839920"/>
                </a:cubicBezTo>
                <a:cubicBezTo>
                  <a:pt x="1836972" y="668470"/>
                  <a:pt x="1973497" y="667412"/>
                  <a:pt x="1997839" y="566870"/>
                </a:cubicBezTo>
                <a:cubicBezTo>
                  <a:pt x="2022181" y="466328"/>
                  <a:pt x="1971381" y="311812"/>
                  <a:pt x="1934339" y="236670"/>
                </a:cubicBezTo>
                <a:cubicBezTo>
                  <a:pt x="1897297" y="161528"/>
                  <a:pt x="1897297" y="104378"/>
                  <a:pt x="1775589" y="116020"/>
                </a:cubicBezTo>
                <a:cubicBezTo>
                  <a:pt x="1653881" y="127662"/>
                  <a:pt x="1325797" y="235612"/>
                  <a:pt x="1204089" y="306520"/>
                </a:cubicBezTo>
                <a:cubicBezTo>
                  <a:pt x="1082381" y="377428"/>
                  <a:pt x="1106722" y="529828"/>
                  <a:pt x="1045339" y="541470"/>
                </a:cubicBezTo>
                <a:cubicBezTo>
                  <a:pt x="983956" y="553112"/>
                  <a:pt x="892939" y="436695"/>
                  <a:pt x="835789" y="376370"/>
                </a:cubicBezTo>
                <a:cubicBezTo>
                  <a:pt x="778639" y="316045"/>
                  <a:pt x="789222" y="241962"/>
                  <a:pt x="702439" y="179520"/>
                </a:cubicBezTo>
                <a:cubicBezTo>
                  <a:pt x="615656" y="117078"/>
                  <a:pt x="419864" y="13362"/>
                  <a:pt x="315089" y="1720"/>
                </a:cubicBezTo>
                <a:cubicBezTo>
                  <a:pt x="210314" y="-9922"/>
                  <a:pt x="125647" y="38762"/>
                  <a:pt x="73789" y="109670"/>
                </a:cubicBezTo>
                <a:cubicBezTo>
                  <a:pt x="21931" y="180578"/>
                  <a:pt x="-11936" y="344620"/>
                  <a:pt x="3939" y="427170"/>
                </a:cubicBezTo>
                <a:cubicBezTo>
                  <a:pt x="19814" y="509720"/>
                  <a:pt x="49447" y="485378"/>
                  <a:pt x="169039" y="604970"/>
                </a:cubicBezTo>
                <a:cubicBezTo>
                  <a:pt x="288631" y="724562"/>
                  <a:pt x="650581" y="935170"/>
                  <a:pt x="721489" y="1144720"/>
                </a:cubicBezTo>
                <a:cubicBezTo>
                  <a:pt x="792397" y="1354270"/>
                  <a:pt x="596606" y="1677062"/>
                  <a:pt x="594489" y="1862270"/>
                </a:cubicBezTo>
                <a:cubicBezTo>
                  <a:pt x="592372" y="2047478"/>
                  <a:pt x="625181" y="2141670"/>
                  <a:pt x="708789" y="2255970"/>
                </a:cubicBezTo>
                <a:cubicBezTo>
                  <a:pt x="792397" y="2370270"/>
                  <a:pt x="986072" y="2535370"/>
                  <a:pt x="1096139" y="2548070"/>
                </a:cubicBezTo>
                <a:cubicBezTo>
                  <a:pt x="1206206" y="2560770"/>
                  <a:pt x="1336381" y="2414720"/>
                  <a:pt x="1369189" y="2332170"/>
                </a:cubicBezTo>
                <a:cubicBezTo>
                  <a:pt x="1401997" y="2249620"/>
                  <a:pt x="1288756" y="2151195"/>
                  <a:pt x="1292989" y="2052770"/>
                </a:cubicBezTo>
                <a:cubicBezTo>
                  <a:pt x="1297222" y="1954345"/>
                  <a:pt x="1324739" y="1814645"/>
                  <a:pt x="1394589" y="1741620"/>
                </a:cubicBezTo>
                <a:cubicBezTo>
                  <a:pt x="1464439" y="1668595"/>
                  <a:pt x="1640122" y="1745853"/>
                  <a:pt x="1705739" y="159557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25000"/>
            </a:schemeClr>
          </a:solidFill>
          <a:ln>
            <a:solidFill>
              <a:schemeClr val="accent3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7429500" y="3099812"/>
            <a:ext cx="861416" cy="1109218"/>
          </a:xfrm>
          <a:custGeom>
            <a:avLst/>
            <a:gdLst>
              <a:gd name="connsiteX0" fmla="*/ 159113 w 885080"/>
              <a:gd name="connsiteY0" fmla="*/ 186940 h 1109218"/>
              <a:gd name="connsiteX1" fmla="*/ 363 w 885080"/>
              <a:gd name="connsiteY1" fmla="*/ 561590 h 1109218"/>
              <a:gd name="connsiteX2" fmla="*/ 127363 w 885080"/>
              <a:gd name="connsiteY2" fmla="*/ 1031490 h 1109218"/>
              <a:gd name="connsiteX3" fmla="*/ 476613 w 885080"/>
              <a:gd name="connsiteY3" fmla="*/ 1075940 h 1109218"/>
              <a:gd name="connsiteX4" fmla="*/ 667113 w 885080"/>
              <a:gd name="connsiteY4" fmla="*/ 694940 h 1109218"/>
              <a:gd name="connsiteX5" fmla="*/ 883013 w 885080"/>
              <a:gd name="connsiteY5" fmla="*/ 313940 h 1109218"/>
              <a:gd name="connsiteX6" fmla="*/ 749663 w 885080"/>
              <a:gd name="connsiteY6" fmla="*/ 34540 h 1109218"/>
              <a:gd name="connsiteX7" fmla="*/ 336913 w 885080"/>
              <a:gd name="connsiteY7" fmla="*/ 21840 h 1109218"/>
              <a:gd name="connsiteX8" fmla="*/ 159113 w 885080"/>
              <a:gd name="connsiteY8" fmla="*/ 186940 h 110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080" h="1109218">
                <a:moveTo>
                  <a:pt x="159113" y="186940"/>
                </a:moveTo>
                <a:cubicBezTo>
                  <a:pt x="103021" y="276898"/>
                  <a:pt x="5655" y="420832"/>
                  <a:pt x="363" y="561590"/>
                </a:cubicBezTo>
                <a:cubicBezTo>
                  <a:pt x="-4929" y="702348"/>
                  <a:pt x="47988" y="945765"/>
                  <a:pt x="127363" y="1031490"/>
                </a:cubicBezTo>
                <a:cubicBezTo>
                  <a:pt x="206738" y="1117215"/>
                  <a:pt x="386655" y="1132032"/>
                  <a:pt x="476613" y="1075940"/>
                </a:cubicBezTo>
                <a:cubicBezTo>
                  <a:pt x="566571" y="1019848"/>
                  <a:pt x="599380" y="821940"/>
                  <a:pt x="667113" y="694940"/>
                </a:cubicBezTo>
                <a:cubicBezTo>
                  <a:pt x="734846" y="567940"/>
                  <a:pt x="869255" y="424007"/>
                  <a:pt x="883013" y="313940"/>
                </a:cubicBezTo>
                <a:cubicBezTo>
                  <a:pt x="896771" y="203873"/>
                  <a:pt x="840680" y="83223"/>
                  <a:pt x="749663" y="34540"/>
                </a:cubicBezTo>
                <a:cubicBezTo>
                  <a:pt x="658646" y="-14143"/>
                  <a:pt x="433221" y="-4618"/>
                  <a:pt x="336913" y="21840"/>
                </a:cubicBezTo>
                <a:cubicBezTo>
                  <a:pt x="240605" y="48298"/>
                  <a:pt x="215205" y="96982"/>
                  <a:pt x="159113" y="186940"/>
                </a:cubicBez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5802493" y="3722785"/>
            <a:ext cx="59730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0.17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623760" y="3353185"/>
            <a:ext cx="59730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0.13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959408" y="434265"/>
            <a:ext cx="59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0.13</a:t>
            </a:r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963746" y="1203474"/>
            <a:ext cx="597301" cy="36933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0.04</a:t>
            </a:r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8129768" y="2629625"/>
            <a:ext cx="59730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0.10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520229" y="3495786"/>
            <a:ext cx="59730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0.11</a:t>
            </a:r>
            <a:endParaRPr lang="en-US" b="1" dirty="0"/>
          </a:p>
        </p:txBody>
      </p:sp>
      <p:cxnSp>
        <p:nvCxnSpPr>
          <p:cNvPr id="69" name="Curved Connector 68"/>
          <p:cNvCxnSpPr/>
          <p:nvPr/>
        </p:nvCxnSpPr>
        <p:spPr>
          <a:xfrm>
            <a:off x="6131906" y="2865311"/>
            <a:ext cx="1421552" cy="1265991"/>
          </a:xfrm>
          <a:prstGeom prst="curvedConnector3">
            <a:avLst>
              <a:gd name="adj1" fmla="val -44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/>
          <p:nvPr/>
        </p:nvCxnSpPr>
        <p:spPr>
          <a:xfrm>
            <a:off x="7161345" y="3222746"/>
            <a:ext cx="268508" cy="438656"/>
          </a:xfrm>
          <a:prstGeom prst="curvedConnector3">
            <a:avLst>
              <a:gd name="adj1" fmla="val -272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/>
          <p:nvPr/>
        </p:nvCxnSpPr>
        <p:spPr>
          <a:xfrm flipV="1">
            <a:off x="8078777" y="2669530"/>
            <a:ext cx="690008" cy="1125222"/>
          </a:xfrm>
          <a:prstGeom prst="curvedConnector3">
            <a:avLst>
              <a:gd name="adj1" fmla="val 101379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flipV="1">
            <a:off x="8152731" y="2391118"/>
            <a:ext cx="456671" cy="264881"/>
          </a:xfrm>
          <a:prstGeom prst="curvedConnector5">
            <a:avLst>
              <a:gd name="adj1" fmla="val 30264"/>
              <a:gd name="adj2" fmla="val -2608"/>
              <a:gd name="adj3" fmla="val 1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Freeform 72"/>
          <p:cNvSpPr/>
          <p:nvPr/>
        </p:nvSpPr>
        <p:spPr>
          <a:xfrm>
            <a:off x="8561899" y="1417467"/>
            <a:ext cx="591048" cy="1289890"/>
          </a:xfrm>
          <a:custGeom>
            <a:avLst/>
            <a:gdLst>
              <a:gd name="connsiteX0" fmla="*/ 565450 w 635798"/>
              <a:gd name="connsiteY0" fmla="*/ 723069 h 1353306"/>
              <a:gd name="connsiteX1" fmla="*/ 635300 w 635798"/>
              <a:gd name="connsiteY1" fmla="*/ 183319 h 1353306"/>
              <a:gd name="connsiteX2" fmla="*/ 527350 w 635798"/>
              <a:gd name="connsiteY2" fmla="*/ 11869 h 1353306"/>
              <a:gd name="connsiteX3" fmla="*/ 171750 w 635798"/>
              <a:gd name="connsiteY3" fmla="*/ 81719 h 1353306"/>
              <a:gd name="connsiteX4" fmla="*/ 6650 w 635798"/>
              <a:gd name="connsiteY4" fmla="*/ 615119 h 1353306"/>
              <a:gd name="connsiteX5" fmla="*/ 51100 w 635798"/>
              <a:gd name="connsiteY5" fmla="*/ 1021519 h 1353306"/>
              <a:gd name="connsiteX6" fmla="*/ 222550 w 635798"/>
              <a:gd name="connsiteY6" fmla="*/ 1313619 h 1353306"/>
              <a:gd name="connsiteX7" fmla="*/ 514650 w 635798"/>
              <a:gd name="connsiteY7" fmla="*/ 1288219 h 1353306"/>
              <a:gd name="connsiteX8" fmla="*/ 565450 w 635798"/>
              <a:gd name="connsiteY8" fmla="*/ 723069 h 135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98" h="1353306">
                <a:moveTo>
                  <a:pt x="565450" y="723069"/>
                </a:moveTo>
                <a:cubicBezTo>
                  <a:pt x="585558" y="538919"/>
                  <a:pt x="641650" y="301852"/>
                  <a:pt x="635300" y="183319"/>
                </a:cubicBezTo>
                <a:cubicBezTo>
                  <a:pt x="628950" y="64786"/>
                  <a:pt x="604608" y="28802"/>
                  <a:pt x="527350" y="11869"/>
                </a:cubicBezTo>
                <a:cubicBezTo>
                  <a:pt x="450092" y="-5064"/>
                  <a:pt x="258533" y="-18823"/>
                  <a:pt x="171750" y="81719"/>
                </a:cubicBezTo>
                <a:cubicBezTo>
                  <a:pt x="84967" y="182261"/>
                  <a:pt x="26758" y="458486"/>
                  <a:pt x="6650" y="615119"/>
                </a:cubicBezTo>
                <a:cubicBezTo>
                  <a:pt x="-13458" y="771752"/>
                  <a:pt x="15117" y="905102"/>
                  <a:pt x="51100" y="1021519"/>
                </a:cubicBezTo>
                <a:cubicBezTo>
                  <a:pt x="87083" y="1137936"/>
                  <a:pt x="145292" y="1269169"/>
                  <a:pt x="222550" y="1313619"/>
                </a:cubicBezTo>
                <a:cubicBezTo>
                  <a:pt x="299808" y="1358069"/>
                  <a:pt x="459617" y="1383469"/>
                  <a:pt x="514650" y="1288219"/>
                </a:cubicBezTo>
                <a:cubicBezTo>
                  <a:pt x="569683" y="1192969"/>
                  <a:pt x="545342" y="907219"/>
                  <a:pt x="565450" y="7230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25000"/>
            </a:schemeClr>
          </a:solidFill>
          <a:ln>
            <a:solidFill>
              <a:schemeClr val="accent6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urved Connector 73"/>
          <p:cNvCxnSpPr/>
          <p:nvPr/>
        </p:nvCxnSpPr>
        <p:spPr>
          <a:xfrm>
            <a:off x="7393634" y="1199335"/>
            <a:ext cx="586940" cy="530790"/>
          </a:xfrm>
          <a:prstGeom prst="curvedConnector3">
            <a:avLst>
              <a:gd name="adj1" fmla="val 102182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/>
          <p:nvPr/>
        </p:nvCxnSpPr>
        <p:spPr>
          <a:xfrm>
            <a:off x="7331480" y="873656"/>
            <a:ext cx="1390081" cy="621701"/>
          </a:xfrm>
          <a:prstGeom prst="curvedConnector3">
            <a:avLst>
              <a:gd name="adj1" fmla="val 10042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Freeform 76"/>
          <p:cNvSpPr/>
          <p:nvPr/>
        </p:nvSpPr>
        <p:spPr>
          <a:xfrm>
            <a:off x="6745710" y="1459377"/>
            <a:ext cx="1412770" cy="1763396"/>
          </a:xfrm>
          <a:custGeom>
            <a:avLst/>
            <a:gdLst>
              <a:gd name="connsiteX0" fmla="*/ 393789 w 1511188"/>
              <a:gd name="connsiteY0" fmla="*/ 909638 h 1995518"/>
              <a:gd name="connsiteX1" fmla="*/ 508089 w 1511188"/>
              <a:gd name="connsiteY1" fmla="*/ 160338 h 1995518"/>
              <a:gd name="connsiteX2" fmla="*/ 787489 w 1511188"/>
              <a:gd name="connsiteY2" fmla="*/ 7938 h 1995518"/>
              <a:gd name="connsiteX3" fmla="*/ 1320889 w 1511188"/>
              <a:gd name="connsiteY3" fmla="*/ 306388 h 1995518"/>
              <a:gd name="connsiteX4" fmla="*/ 1435189 w 1511188"/>
              <a:gd name="connsiteY4" fmla="*/ 731838 h 1995518"/>
              <a:gd name="connsiteX5" fmla="*/ 1505039 w 1511188"/>
              <a:gd name="connsiteY5" fmla="*/ 1354138 h 1995518"/>
              <a:gd name="connsiteX6" fmla="*/ 1276439 w 1511188"/>
              <a:gd name="connsiteY6" fmla="*/ 1677988 h 1995518"/>
              <a:gd name="connsiteX7" fmla="*/ 908139 w 1511188"/>
              <a:gd name="connsiteY7" fmla="*/ 1887538 h 1995518"/>
              <a:gd name="connsiteX8" fmla="*/ 444589 w 1511188"/>
              <a:gd name="connsiteY8" fmla="*/ 1995488 h 1995518"/>
              <a:gd name="connsiteX9" fmla="*/ 203289 w 1511188"/>
              <a:gd name="connsiteY9" fmla="*/ 1893888 h 1995518"/>
              <a:gd name="connsiteX10" fmla="*/ 76289 w 1511188"/>
              <a:gd name="connsiteY10" fmla="*/ 1538288 h 1995518"/>
              <a:gd name="connsiteX11" fmla="*/ 89 w 1511188"/>
              <a:gd name="connsiteY11" fmla="*/ 1303338 h 1995518"/>
              <a:gd name="connsiteX12" fmla="*/ 69939 w 1511188"/>
              <a:gd name="connsiteY12" fmla="*/ 1074738 h 1995518"/>
              <a:gd name="connsiteX13" fmla="*/ 393789 w 1511188"/>
              <a:gd name="connsiteY13" fmla="*/ 909638 h 19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1188" h="1995518">
                <a:moveTo>
                  <a:pt x="393789" y="909638"/>
                </a:moveTo>
                <a:cubicBezTo>
                  <a:pt x="466814" y="757238"/>
                  <a:pt x="442472" y="310621"/>
                  <a:pt x="508089" y="160338"/>
                </a:cubicBezTo>
                <a:cubicBezTo>
                  <a:pt x="573706" y="10055"/>
                  <a:pt x="652022" y="-16404"/>
                  <a:pt x="787489" y="7938"/>
                </a:cubicBezTo>
                <a:cubicBezTo>
                  <a:pt x="922956" y="32280"/>
                  <a:pt x="1212939" y="185738"/>
                  <a:pt x="1320889" y="306388"/>
                </a:cubicBezTo>
                <a:cubicBezTo>
                  <a:pt x="1428839" y="427038"/>
                  <a:pt x="1404497" y="557213"/>
                  <a:pt x="1435189" y="731838"/>
                </a:cubicBezTo>
                <a:cubicBezTo>
                  <a:pt x="1465881" y="906463"/>
                  <a:pt x="1531497" y="1196446"/>
                  <a:pt x="1505039" y="1354138"/>
                </a:cubicBezTo>
                <a:cubicBezTo>
                  <a:pt x="1478581" y="1511830"/>
                  <a:pt x="1375922" y="1589088"/>
                  <a:pt x="1276439" y="1677988"/>
                </a:cubicBezTo>
                <a:cubicBezTo>
                  <a:pt x="1176956" y="1766888"/>
                  <a:pt x="1046781" y="1834621"/>
                  <a:pt x="908139" y="1887538"/>
                </a:cubicBezTo>
                <a:cubicBezTo>
                  <a:pt x="769497" y="1940455"/>
                  <a:pt x="562064" y="1994430"/>
                  <a:pt x="444589" y="1995488"/>
                </a:cubicBezTo>
                <a:cubicBezTo>
                  <a:pt x="327114" y="1996546"/>
                  <a:pt x="264672" y="1970088"/>
                  <a:pt x="203289" y="1893888"/>
                </a:cubicBezTo>
                <a:cubicBezTo>
                  <a:pt x="141906" y="1817688"/>
                  <a:pt x="110156" y="1636713"/>
                  <a:pt x="76289" y="1538288"/>
                </a:cubicBezTo>
                <a:cubicBezTo>
                  <a:pt x="42422" y="1439863"/>
                  <a:pt x="1147" y="1380596"/>
                  <a:pt x="89" y="1303338"/>
                </a:cubicBezTo>
                <a:cubicBezTo>
                  <a:pt x="-969" y="1226080"/>
                  <a:pt x="6439" y="1140355"/>
                  <a:pt x="69939" y="1074738"/>
                </a:cubicBezTo>
                <a:cubicBezTo>
                  <a:pt x="133439" y="1009121"/>
                  <a:pt x="320764" y="1062038"/>
                  <a:pt x="393789" y="90963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5000"/>
            </a:schemeClr>
          </a:solidFill>
          <a:ln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/>
          <p:cNvPicPr/>
          <p:nvPr/>
        </p:nvPicPr>
        <p:blipFill>
          <a:blip r:embed="rId21"/>
          <a:stretch>
            <a:fillRect/>
          </a:stretch>
        </p:blipFill>
        <p:spPr>
          <a:xfrm>
            <a:off x="491328" y="4919980"/>
            <a:ext cx="8166735" cy="1938020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090260" y="59721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Cluster 1</a:t>
            </a:r>
            <a:endParaRPr lang="en-US" sz="12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8005977" y="1632522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Cluster</a:t>
            </a:r>
          </a:p>
          <a:p>
            <a:pPr algn="ctr"/>
            <a:r>
              <a:rPr lang="en-US" sz="1200" b="1" dirty="0" smtClean="0"/>
              <a:t>2</a:t>
            </a:r>
            <a:endParaRPr lang="en-US" sz="12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8562746" y="744579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Cluster</a:t>
            </a:r>
          </a:p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7301983" y="4180727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Cluster 4</a:t>
            </a:r>
            <a:endParaRPr lang="en-US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243416" y="349249"/>
            <a:ext cx="5194723" cy="681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900" b="1" dirty="0" smtClean="0"/>
              <a:t>Pairwise F</a:t>
            </a:r>
            <a:r>
              <a:rPr lang="en-US" sz="1900" b="1" baseline="-25000" dirty="0" smtClean="0"/>
              <a:t>ST</a:t>
            </a:r>
            <a:r>
              <a:rPr lang="en-US" sz="1900" b="1" dirty="0" smtClean="0"/>
              <a:t> estimated for STRUCTURE population clusters</a:t>
            </a:r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r>
              <a:rPr lang="en-US" sz="1900" b="1" dirty="0" smtClean="0"/>
              <a:t>Little genetic differentiation between Clusters 1 &amp; 2</a:t>
            </a:r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r>
              <a:rPr lang="en-US" sz="1900" b="1" dirty="0" smtClean="0"/>
              <a:t>10 individuals per sample locality</a:t>
            </a:r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r>
              <a:rPr lang="en-US" sz="1900" b="1" dirty="0"/>
              <a:t>Tested K1 – K18, 20 iterations </a:t>
            </a:r>
            <a:r>
              <a:rPr lang="en-US" sz="1900" b="1" dirty="0" smtClean="0"/>
              <a:t>each</a:t>
            </a:r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r>
              <a:rPr lang="en-US" sz="1900" b="1" dirty="0"/>
              <a:t>100,000 burn-in &amp; 500,000 MCMC</a:t>
            </a:r>
          </a:p>
          <a:p>
            <a:pPr marL="285750" indent="-285750">
              <a:buFont typeface="Arial"/>
              <a:buChar char="•"/>
            </a:pPr>
            <a:endParaRPr lang="en-US" sz="1900" b="1" dirty="0" smtClean="0"/>
          </a:p>
          <a:p>
            <a:pPr marL="285750" indent="-285750">
              <a:buFont typeface="Arial"/>
              <a:buChar char="•"/>
            </a:pPr>
            <a:r>
              <a:rPr lang="en-US" sz="1900" b="1" dirty="0"/>
              <a:t>K4 most likely number of true populations, based on highest Delta K and smaller </a:t>
            </a:r>
            <a:r>
              <a:rPr lang="en-US" sz="1900" b="1" dirty="0" err="1"/>
              <a:t>Stdev</a:t>
            </a:r>
            <a:r>
              <a:rPr lang="en-US" sz="1900" b="1" dirty="0"/>
              <a:t> </a:t>
            </a:r>
            <a:r>
              <a:rPr lang="en-US" sz="1900" b="1" dirty="0" err="1"/>
              <a:t>LnP</a:t>
            </a:r>
            <a:r>
              <a:rPr lang="en-US" sz="1900" b="1" dirty="0"/>
              <a:t>(K) (model choice criterion) than next highest Delta K</a:t>
            </a:r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endParaRPr lang="en-US" sz="1900" b="1" dirty="0" smtClean="0"/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endParaRPr lang="en-US" sz="1900" b="1" dirty="0" smtClean="0"/>
          </a:p>
          <a:p>
            <a:pPr marL="285750" indent="-285750">
              <a:buFont typeface="Arial"/>
              <a:buChar char="•"/>
            </a:pPr>
            <a:endParaRPr lang="en-US" sz="1900" b="1" dirty="0"/>
          </a:p>
          <a:p>
            <a:pPr marL="285750" indent="-285750">
              <a:buFont typeface="Arial"/>
              <a:buChar char="•"/>
            </a:pPr>
            <a:endParaRPr lang="en-US" sz="1900" b="1" dirty="0" smtClean="0"/>
          </a:p>
          <a:p>
            <a:pPr marL="285750" indent="-285750">
              <a:buFont typeface="Arial"/>
              <a:buChar char="•"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88375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Picture 5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0663"/>
            <a:ext cx="9144000" cy="413667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Genetic Diversity Estimates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383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1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380988"/>
            <a:ext cx="7315200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5" name="Oval 84"/>
          <p:cNvSpPr>
            <a:spLocks noChangeAspect="1"/>
          </p:cNvSpPr>
          <p:nvPr/>
        </p:nvSpPr>
        <p:spPr>
          <a:xfrm>
            <a:off x="888997" y="5726026"/>
            <a:ext cx="655799" cy="655799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C3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4025897" y="3722225"/>
            <a:ext cx="655799" cy="655799"/>
          </a:xfrm>
          <a:prstGeom prst="ellipse">
            <a:avLst/>
          </a:prstGeom>
          <a:solidFill>
            <a:srgbClr val="9BBB59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0" name="Oval 89"/>
          <p:cNvSpPr>
            <a:spLocks noChangeAspect="1"/>
          </p:cNvSpPr>
          <p:nvPr/>
        </p:nvSpPr>
        <p:spPr>
          <a:xfrm>
            <a:off x="3945463" y="1124652"/>
            <a:ext cx="655799" cy="655799"/>
          </a:xfrm>
          <a:prstGeom prst="ellipse">
            <a:avLst/>
          </a:prstGeom>
          <a:solidFill>
            <a:srgbClr val="60A2F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C2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156262" y="996016"/>
            <a:ext cx="655799" cy="655799"/>
          </a:xfrm>
          <a:prstGeom prst="ellipse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764866" y="380988"/>
            <a:ext cx="11006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 rotWithShape="1">
          <a:blip r:embed="rId3"/>
          <a:srcRect l="37847" t="1744" r="21625" b="14532"/>
          <a:stretch/>
        </p:blipFill>
        <p:spPr>
          <a:xfrm>
            <a:off x="5165103" y="1292167"/>
            <a:ext cx="3705860" cy="5057867"/>
          </a:xfrm>
          <a:prstGeom prst="rect">
            <a:avLst/>
          </a:prstGeom>
        </p:spPr>
      </p:pic>
      <p:cxnSp>
        <p:nvCxnSpPr>
          <p:cNvPr id="160" name="Straight Connector 159"/>
          <p:cNvCxnSpPr/>
          <p:nvPr/>
        </p:nvCxnSpPr>
        <p:spPr>
          <a:xfrm flipV="1">
            <a:off x="6719527" y="2371024"/>
            <a:ext cx="131501" cy="43249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 flipV="1">
            <a:off x="6475743" y="2562794"/>
            <a:ext cx="228600" cy="39243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2" name="Picture 1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353" y="2050984"/>
            <a:ext cx="389890" cy="511810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13" y="2240849"/>
            <a:ext cx="417830" cy="514350"/>
          </a:xfrm>
          <a:prstGeom prst="rect">
            <a:avLst/>
          </a:prstGeom>
        </p:spPr>
      </p:pic>
      <p:sp>
        <p:nvSpPr>
          <p:cNvPr id="164" name="Oval 163"/>
          <p:cNvSpPr/>
          <p:nvPr/>
        </p:nvSpPr>
        <p:spPr>
          <a:xfrm>
            <a:off x="6670053" y="276154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657353" y="290759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 flipH="1" flipV="1">
            <a:off x="6149353" y="3343209"/>
            <a:ext cx="612140" cy="9525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7" name="Picture 1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088" y="3016819"/>
            <a:ext cx="449580" cy="539750"/>
          </a:xfrm>
          <a:prstGeom prst="rect">
            <a:avLst/>
          </a:prstGeom>
        </p:spPr>
      </p:pic>
      <p:sp>
        <p:nvSpPr>
          <p:cNvPr id="168" name="Oval 167"/>
          <p:cNvSpPr/>
          <p:nvPr/>
        </p:nvSpPr>
        <p:spPr>
          <a:xfrm>
            <a:off x="6719583" y="339146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/>
          <p:nvPr/>
        </p:nvCxnSpPr>
        <p:spPr>
          <a:xfrm flipH="1" flipV="1">
            <a:off x="6003303" y="2761549"/>
            <a:ext cx="554990" cy="46037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 flipV="1">
            <a:off x="5714378" y="2459289"/>
            <a:ext cx="295276" cy="30930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 flipV="1">
            <a:off x="5374653" y="2263074"/>
            <a:ext cx="345440" cy="202567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2" name="Picture 1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9468" y="2459289"/>
            <a:ext cx="415290" cy="521970"/>
          </a:xfrm>
          <a:prstGeom prst="rect">
            <a:avLst/>
          </a:prstGeom>
        </p:spPr>
      </p:pic>
      <p:cxnSp>
        <p:nvCxnSpPr>
          <p:cNvPr id="173" name="Straight Connector 172"/>
          <p:cNvCxnSpPr/>
          <p:nvPr/>
        </p:nvCxnSpPr>
        <p:spPr>
          <a:xfrm flipH="1">
            <a:off x="5971553" y="3603615"/>
            <a:ext cx="358085" cy="25775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6261113" y="3787710"/>
            <a:ext cx="129541" cy="39306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6704343" y="3436554"/>
            <a:ext cx="288291" cy="424815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946913" y="3621340"/>
            <a:ext cx="151766" cy="67373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6946913" y="338892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7054863" y="357434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346203" y="373817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6286513" y="355529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353" y="3536249"/>
            <a:ext cx="406400" cy="518160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2283" y="3971859"/>
            <a:ext cx="424180" cy="521970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1458" y="3529899"/>
            <a:ext cx="445770" cy="537210"/>
          </a:xfrm>
          <a:prstGeom prst="rect">
            <a:avLst/>
          </a:prstGeom>
        </p:spPr>
      </p:pic>
      <p:cxnSp>
        <p:nvCxnSpPr>
          <p:cNvPr id="184" name="Straight Connector 183"/>
          <p:cNvCxnSpPr/>
          <p:nvPr/>
        </p:nvCxnSpPr>
        <p:spPr>
          <a:xfrm>
            <a:off x="7192659" y="3016819"/>
            <a:ext cx="1" cy="35941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7369188" y="3216844"/>
            <a:ext cx="231140" cy="212725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7339555" y="3718177"/>
            <a:ext cx="325755" cy="4540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 flipV="1">
            <a:off x="7157098" y="3981385"/>
            <a:ext cx="258445" cy="199389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>
          <a:xfrm>
            <a:off x="7146303" y="333050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7324103" y="338384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7293200" y="367213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7108203" y="393629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7393" y="2713289"/>
            <a:ext cx="414020" cy="513080"/>
          </a:xfrm>
          <a:prstGeom prst="rect">
            <a:avLst/>
          </a:prstGeom>
        </p:spPr>
      </p:pic>
      <p:sp>
        <p:nvSpPr>
          <p:cNvPr id="193" name="Frame 192"/>
          <p:cNvSpPr/>
          <p:nvPr/>
        </p:nvSpPr>
        <p:spPr>
          <a:xfrm>
            <a:off x="6552579" y="3216844"/>
            <a:ext cx="189230" cy="165735"/>
          </a:xfrm>
          <a:prstGeom prst="frame">
            <a:avLst>
              <a:gd name="adj1" fmla="val 5556"/>
            </a:avLst>
          </a:prstGeom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6579883" y="323144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6602743" y="325176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6625603" y="328478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/>
          <p:cNvCxnSpPr/>
          <p:nvPr/>
        </p:nvCxnSpPr>
        <p:spPr>
          <a:xfrm flipH="1">
            <a:off x="8456943" y="2955225"/>
            <a:ext cx="210185" cy="308609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8421384" y="3355909"/>
            <a:ext cx="156844" cy="38227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7462533" y="4518594"/>
            <a:ext cx="302895" cy="19558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7255523" y="4982144"/>
            <a:ext cx="207010" cy="27178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8409953" y="321366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8371853" y="330510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3" name="Picture 20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6943" y="2656774"/>
            <a:ext cx="414020" cy="514350"/>
          </a:xfrm>
          <a:prstGeom prst="rect">
            <a:avLst/>
          </a:prstGeom>
        </p:spPr>
      </p:pic>
      <p:sp>
        <p:nvSpPr>
          <p:cNvPr id="204" name="Oval 203"/>
          <p:cNvSpPr/>
          <p:nvPr/>
        </p:nvSpPr>
        <p:spPr>
          <a:xfrm>
            <a:off x="7415543" y="447604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7205993" y="493324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2703" y="4389689"/>
            <a:ext cx="422910" cy="520700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65103" y="1936049"/>
            <a:ext cx="422910" cy="52324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08003" y="2146869"/>
            <a:ext cx="427990" cy="521970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56643" y="3861369"/>
            <a:ext cx="419100" cy="520700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13" y="2907599"/>
            <a:ext cx="420370" cy="511810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1950" y="3435284"/>
            <a:ext cx="422910" cy="51689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05993" y="3861369"/>
            <a:ext cx="421640" cy="521970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71853" y="3410519"/>
            <a:ext cx="419100" cy="52324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49173" y="4933249"/>
            <a:ext cx="426720" cy="515620"/>
          </a:xfrm>
          <a:prstGeom prst="rect">
            <a:avLst/>
          </a:prstGeom>
        </p:spPr>
      </p:pic>
      <p:sp>
        <p:nvSpPr>
          <p:cNvPr id="215" name="Frame 214"/>
          <p:cNvSpPr/>
          <p:nvPr/>
        </p:nvSpPr>
        <p:spPr>
          <a:xfrm>
            <a:off x="5165103" y="1292167"/>
            <a:ext cx="3705860" cy="5057867"/>
          </a:xfrm>
          <a:prstGeom prst="frame">
            <a:avLst>
              <a:gd name="adj1" fmla="val 35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6" name="Freeform 215"/>
          <p:cNvSpPr/>
          <p:nvPr/>
        </p:nvSpPr>
        <p:spPr>
          <a:xfrm>
            <a:off x="5165103" y="1936048"/>
            <a:ext cx="1961718" cy="2513951"/>
          </a:xfrm>
          <a:custGeom>
            <a:avLst/>
            <a:gdLst>
              <a:gd name="connsiteX0" fmla="*/ 1705739 w 2004198"/>
              <a:gd name="connsiteY0" fmla="*/ 1595570 h 2548846"/>
              <a:gd name="connsiteX1" fmla="*/ 1788289 w 2004198"/>
              <a:gd name="connsiteY1" fmla="*/ 839920 h 2548846"/>
              <a:gd name="connsiteX2" fmla="*/ 1997839 w 2004198"/>
              <a:gd name="connsiteY2" fmla="*/ 566870 h 2548846"/>
              <a:gd name="connsiteX3" fmla="*/ 1934339 w 2004198"/>
              <a:gd name="connsiteY3" fmla="*/ 236670 h 2548846"/>
              <a:gd name="connsiteX4" fmla="*/ 1775589 w 2004198"/>
              <a:gd name="connsiteY4" fmla="*/ 116020 h 2548846"/>
              <a:gd name="connsiteX5" fmla="*/ 1204089 w 2004198"/>
              <a:gd name="connsiteY5" fmla="*/ 306520 h 2548846"/>
              <a:gd name="connsiteX6" fmla="*/ 1045339 w 2004198"/>
              <a:gd name="connsiteY6" fmla="*/ 541470 h 2548846"/>
              <a:gd name="connsiteX7" fmla="*/ 835789 w 2004198"/>
              <a:gd name="connsiteY7" fmla="*/ 376370 h 2548846"/>
              <a:gd name="connsiteX8" fmla="*/ 702439 w 2004198"/>
              <a:gd name="connsiteY8" fmla="*/ 179520 h 2548846"/>
              <a:gd name="connsiteX9" fmla="*/ 315089 w 2004198"/>
              <a:gd name="connsiteY9" fmla="*/ 1720 h 2548846"/>
              <a:gd name="connsiteX10" fmla="*/ 73789 w 2004198"/>
              <a:gd name="connsiteY10" fmla="*/ 109670 h 2548846"/>
              <a:gd name="connsiteX11" fmla="*/ 3939 w 2004198"/>
              <a:gd name="connsiteY11" fmla="*/ 427170 h 2548846"/>
              <a:gd name="connsiteX12" fmla="*/ 169039 w 2004198"/>
              <a:gd name="connsiteY12" fmla="*/ 604970 h 2548846"/>
              <a:gd name="connsiteX13" fmla="*/ 721489 w 2004198"/>
              <a:gd name="connsiteY13" fmla="*/ 1144720 h 2548846"/>
              <a:gd name="connsiteX14" fmla="*/ 594489 w 2004198"/>
              <a:gd name="connsiteY14" fmla="*/ 1862270 h 2548846"/>
              <a:gd name="connsiteX15" fmla="*/ 708789 w 2004198"/>
              <a:gd name="connsiteY15" fmla="*/ 2255970 h 2548846"/>
              <a:gd name="connsiteX16" fmla="*/ 1096139 w 2004198"/>
              <a:gd name="connsiteY16" fmla="*/ 2548070 h 2548846"/>
              <a:gd name="connsiteX17" fmla="*/ 1369189 w 2004198"/>
              <a:gd name="connsiteY17" fmla="*/ 2332170 h 2548846"/>
              <a:gd name="connsiteX18" fmla="*/ 1292989 w 2004198"/>
              <a:gd name="connsiteY18" fmla="*/ 2052770 h 2548846"/>
              <a:gd name="connsiteX19" fmla="*/ 1394589 w 2004198"/>
              <a:gd name="connsiteY19" fmla="*/ 1741620 h 2548846"/>
              <a:gd name="connsiteX20" fmla="*/ 1705739 w 2004198"/>
              <a:gd name="connsiteY20" fmla="*/ 1595570 h 254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04198" h="2548846">
                <a:moveTo>
                  <a:pt x="1705739" y="1595570"/>
                </a:moveTo>
                <a:cubicBezTo>
                  <a:pt x="1771356" y="1445287"/>
                  <a:pt x="1739606" y="1011370"/>
                  <a:pt x="1788289" y="839920"/>
                </a:cubicBezTo>
                <a:cubicBezTo>
                  <a:pt x="1836972" y="668470"/>
                  <a:pt x="1973497" y="667412"/>
                  <a:pt x="1997839" y="566870"/>
                </a:cubicBezTo>
                <a:cubicBezTo>
                  <a:pt x="2022181" y="466328"/>
                  <a:pt x="1971381" y="311812"/>
                  <a:pt x="1934339" y="236670"/>
                </a:cubicBezTo>
                <a:cubicBezTo>
                  <a:pt x="1897297" y="161528"/>
                  <a:pt x="1897297" y="104378"/>
                  <a:pt x="1775589" y="116020"/>
                </a:cubicBezTo>
                <a:cubicBezTo>
                  <a:pt x="1653881" y="127662"/>
                  <a:pt x="1325797" y="235612"/>
                  <a:pt x="1204089" y="306520"/>
                </a:cubicBezTo>
                <a:cubicBezTo>
                  <a:pt x="1082381" y="377428"/>
                  <a:pt x="1106722" y="529828"/>
                  <a:pt x="1045339" y="541470"/>
                </a:cubicBezTo>
                <a:cubicBezTo>
                  <a:pt x="983956" y="553112"/>
                  <a:pt x="892939" y="436695"/>
                  <a:pt x="835789" y="376370"/>
                </a:cubicBezTo>
                <a:cubicBezTo>
                  <a:pt x="778639" y="316045"/>
                  <a:pt x="789222" y="241962"/>
                  <a:pt x="702439" y="179520"/>
                </a:cubicBezTo>
                <a:cubicBezTo>
                  <a:pt x="615656" y="117078"/>
                  <a:pt x="419864" y="13362"/>
                  <a:pt x="315089" y="1720"/>
                </a:cubicBezTo>
                <a:cubicBezTo>
                  <a:pt x="210314" y="-9922"/>
                  <a:pt x="125647" y="38762"/>
                  <a:pt x="73789" y="109670"/>
                </a:cubicBezTo>
                <a:cubicBezTo>
                  <a:pt x="21931" y="180578"/>
                  <a:pt x="-11936" y="344620"/>
                  <a:pt x="3939" y="427170"/>
                </a:cubicBezTo>
                <a:cubicBezTo>
                  <a:pt x="19814" y="509720"/>
                  <a:pt x="49447" y="485378"/>
                  <a:pt x="169039" y="604970"/>
                </a:cubicBezTo>
                <a:cubicBezTo>
                  <a:pt x="288631" y="724562"/>
                  <a:pt x="650581" y="935170"/>
                  <a:pt x="721489" y="1144720"/>
                </a:cubicBezTo>
                <a:cubicBezTo>
                  <a:pt x="792397" y="1354270"/>
                  <a:pt x="596606" y="1677062"/>
                  <a:pt x="594489" y="1862270"/>
                </a:cubicBezTo>
                <a:cubicBezTo>
                  <a:pt x="592372" y="2047478"/>
                  <a:pt x="625181" y="2141670"/>
                  <a:pt x="708789" y="2255970"/>
                </a:cubicBezTo>
                <a:cubicBezTo>
                  <a:pt x="792397" y="2370270"/>
                  <a:pt x="986072" y="2535370"/>
                  <a:pt x="1096139" y="2548070"/>
                </a:cubicBezTo>
                <a:cubicBezTo>
                  <a:pt x="1206206" y="2560770"/>
                  <a:pt x="1336381" y="2414720"/>
                  <a:pt x="1369189" y="2332170"/>
                </a:cubicBezTo>
                <a:cubicBezTo>
                  <a:pt x="1401997" y="2249620"/>
                  <a:pt x="1288756" y="2151195"/>
                  <a:pt x="1292989" y="2052770"/>
                </a:cubicBezTo>
                <a:cubicBezTo>
                  <a:pt x="1297222" y="1954345"/>
                  <a:pt x="1324739" y="1814645"/>
                  <a:pt x="1394589" y="1741620"/>
                </a:cubicBezTo>
                <a:cubicBezTo>
                  <a:pt x="1464439" y="1668595"/>
                  <a:pt x="1640122" y="1745853"/>
                  <a:pt x="1705739" y="159557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25000"/>
            </a:schemeClr>
          </a:solidFill>
          <a:ln>
            <a:solidFill>
              <a:schemeClr val="accent3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reeform 216"/>
          <p:cNvSpPr/>
          <p:nvPr/>
        </p:nvSpPr>
        <p:spPr>
          <a:xfrm>
            <a:off x="7156463" y="4395634"/>
            <a:ext cx="861416" cy="1109218"/>
          </a:xfrm>
          <a:custGeom>
            <a:avLst/>
            <a:gdLst>
              <a:gd name="connsiteX0" fmla="*/ 159113 w 885080"/>
              <a:gd name="connsiteY0" fmla="*/ 186940 h 1109218"/>
              <a:gd name="connsiteX1" fmla="*/ 363 w 885080"/>
              <a:gd name="connsiteY1" fmla="*/ 561590 h 1109218"/>
              <a:gd name="connsiteX2" fmla="*/ 127363 w 885080"/>
              <a:gd name="connsiteY2" fmla="*/ 1031490 h 1109218"/>
              <a:gd name="connsiteX3" fmla="*/ 476613 w 885080"/>
              <a:gd name="connsiteY3" fmla="*/ 1075940 h 1109218"/>
              <a:gd name="connsiteX4" fmla="*/ 667113 w 885080"/>
              <a:gd name="connsiteY4" fmla="*/ 694940 h 1109218"/>
              <a:gd name="connsiteX5" fmla="*/ 883013 w 885080"/>
              <a:gd name="connsiteY5" fmla="*/ 313940 h 1109218"/>
              <a:gd name="connsiteX6" fmla="*/ 749663 w 885080"/>
              <a:gd name="connsiteY6" fmla="*/ 34540 h 1109218"/>
              <a:gd name="connsiteX7" fmla="*/ 336913 w 885080"/>
              <a:gd name="connsiteY7" fmla="*/ 21840 h 1109218"/>
              <a:gd name="connsiteX8" fmla="*/ 159113 w 885080"/>
              <a:gd name="connsiteY8" fmla="*/ 186940 h 110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080" h="1109218">
                <a:moveTo>
                  <a:pt x="159113" y="186940"/>
                </a:moveTo>
                <a:cubicBezTo>
                  <a:pt x="103021" y="276898"/>
                  <a:pt x="5655" y="420832"/>
                  <a:pt x="363" y="561590"/>
                </a:cubicBezTo>
                <a:cubicBezTo>
                  <a:pt x="-4929" y="702348"/>
                  <a:pt x="47988" y="945765"/>
                  <a:pt x="127363" y="1031490"/>
                </a:cubicBezTo>
                <a:cubicBezTo>
                  <a:pt x="206738" y="1117215"/>
                  <a:pt x="386655" y="1132032"/>
                  <a:pt x="476613" y="1075940"/>
                </a:cubicBezTo>
                <a:cubicBezTo>
                  <a:pt x="566571" y="1019848"/>
                  <a:pt x="599380" y="821940"/>
                  <a:pt x="667113" y="694940"/>
                </a:cubicBezTo>
                <a:cubicBezTo>
                  <a:pt x="734846" y="567940"/>
                  <a:pt x="869255" y="424007"/>
                  <a:pt x="883013" y="313940"/>
                </a:cubicBezTo>
                <a:cubicBezTo>
                  <a:pt x="896771" y="203873"/>
                  <a:pt x="840680" y="83223"/>
                  <a:pt x="749663" y="34540"/>
                </a:cubicBezTo>
                <a:cubicBezTo>
                  <a:pt x="658646" y="-14143"/>
                  <a:pt x="433221" y="-4618"/>
                  <a:pt x="336913" y="21840"/>
                </a:cubicBezTo>
                <a:cubicBezTo>
                  <a:pt x="240605" y="48298"/>
                  <a:pt x="215205" y="96982"/>
                  <a:pt x="159113" y="186940"/>
                </a:cubicBez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 217"/>
          <p:cNvSpPr/>
          <p:nvPr/>
        </p:nvSpPr>
        <p:spPr>
          <a:xfrm>
            <a:off x="8288862" y="2713289"/>
            <a:ext cx="591048" cy="1289890"/>
          </a:xfrm>
          <a:custGeom>
            <a:avLst/>
            <a:gdLst>
              <a:gd name="connsiteX0" fmla="*/ 565450 w 635798"/>
              <a:gd name="connsiteY0" fmla="*/ 723069 h 1353306"/>
              <a:gd name="connsiteX1" fmla="*/ 635300 w 635798"/>
              <a:gd name="connsiteY1" fmla="*/ 183319 h 1353306"/>
              <a:gd name="connsiteX2" fmla="*/ 527350 w 635798"/>
              <a:gd name="connsiteY2" fmla="*/ 11869 h 1353306"/>
              <a:gd name="connsiteX3" fmla="*/ 171750 w 635798"/>
              <a:gd name="connsiteY3" fmla="*/ 81719 h 1353306"/>
              <a:gd name="connsiteX4" fmla="*/ 6650 w 635798"/>
              <a:gd name="connsiteY4" fmla="*/ 615119 h 1353306"/>
              <a:gd name="connsiteX5" fmla="*/ 51100 w 635798"/>
              <a:gd name="connsiteY5" fmla="*/ 1021519 h 1353306"/>
              <a:gd name="connsiteX6" fmla="*/ 222550 w 635798"/>
              <a:gd name="connsiteY6" fmla="*/ 1313619 h 1353306"/>
              <a:gd name="connsiteX7" fmla="*/ 514650 w 635798"/>
              <a:gd name="connsiteY7" fmla="*/ 1288219 h 1353306"/>
              <a:gd name="connsiteX8" fmla="*/ 565450 w 635798"/>
              <a:gd name="connsiteY8" fmla="*/ 723069 h 135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98" h="1353306">
                <a:moveTo>
                  <a:pt x="565450" y="723069"/>
                </a:moveTo>
                <a:cubicBezTo>
                  <a:pt x="585558" y="538919"/>
                  <a:pt x="641650" y="301852"/>
                  <a:pt x="635300" y="183319"/>
                </a:cubicBezTo>
                <a:cubicBezTo>
                  <a:pt x="628950" y="64786"/>
                  <a:pt x="604608" y="28802"/>
                  <a:pt x="527350" y="11869"/>
                </a:cubicBezTo>
                <a:cubicBezTo>
                  <a:pt x="450092" y="-5064"/>
                  <a:pt x="258533" y="-18823"/>
                  <a:pt x="171750" y="81719"/>
                </a:cubicBezTo>
                <a:cubicBezTo>
                  <a:pt x="84967" y="182261"/>
                  <a:pt x="26758" y="458486"/>
                  <a:pt x="6650" y="615119"/>
                </a:cubicBezTo>
                <a:cubicBezTo>
                  <a:pt x="-13458" y="771752"/>
                  <a:pt x="15117" y="905102"/>
                  <a:pt x="51100" y="1021519"/>
                </a:cubicBezTo>
                <a:cubicBezTo>
                  <a:pt x="87083" y="1137936"/>
                  <a:pt x="145292" y="1269169"/>
                  <a:pt x="222550" y="1313619"/>
                </a:cubicBezTo>
                <a:cubicBezTo>
                  <a:pt x="299808" y="1358069"/>
                  <a:pt x="459617" y="1383469"/>
                  <a:pt x="514650" y="1288219"/>
                </a:cubicBezTo>
                <a:cubicBezTo>
                  <a:pt x="569683" y="1192969"/>
                  <a:pt x="545342" y="907219"/>
                  <a:pt x="565450" y="7230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25000"/>
            </a:schemeClr>
          </a:solidFill>
          <a:ln>
            <a:solidFill>
              <a:schemeClr val="accent6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 219"/>
          <p:cNvSpPr/>
          <p:nvPr/>
        </p:nvSpPr>
        <p:spPr>
          <a:xfrm>
            <a:off x="6472673" y="2755199"/>
            <a:ext cx="1412770" cy="1763396"/>
          </a:xfrm>
          <a:custGeom>
            <a:avLst/>
            <a:gdLst>
              <a:gd name="connsiteX0" fmla="*/ 393789 w 1511188"/>
              <a:gd name="connsiteY0" fmla="*/ 909638 h 1995518"/>
              <a:gd name="connsiteX1" fmla="*/ 508089 w 1511188"/>
              <a:gd name="connsiteY1" fmla="*/ 160338 h 1995518"/>
              <a:gd name="connsiteX2" fmla="*/ 787489 w 1511188"/>
              <a:gd name="connsiteY2" fmla="*/ 7938 h 1995518"/>
              <a:gd name="connsiteX3" fmla="*/ 1320889 w 1511188"/>
              <a:gd name="connsiteY3" fmla="*/ 306388 h 1995518"/>
              <a:gd name="connsiteX4" fmla="*/ 1435189 w 1511188"/>
              <a:gd name="connsiteY4" fmla="*/ 731838 h 1995518"/>
              <a:gd name="connsiteX5" fmla="*/ 1505039 w 1511188"/>
              <a:gd name="connsiteY5" fmla="*/ 1354138 h 1995518"/>
              <a:gd name="connsiteX6" fmla="*/ 1276439 w 1511188"/>
              <a:gd name="connsiteY6" fmla="*/ 1677988 h 1995518"/>
              <a:gd name="connsiteX7" fmla="*/ 908139 w 1511188"/>
              <a:gd name="connsiteY7" fmla="*/ 1887538 h 1995518"/>
              <a:gd name="connsiteX8" fmla="*/ 444589 w 1511188"/>
              <a:gd name="connsiteY8" fmla="*/ 1995488 h 1995518"/>
              <a:gd name="connsiteX9" fmla="*/ 203289 w 1511188"/>
              <a:gd name="connsiteY9" fmla="*/ 1893888 h 1995518"/>
              <a:gd name="connsiteX10" fmla="*/ 76289 w 1511188"/>
              <a:gd name="connsiteY10" fmla="*/ 1538288 h 1995518"/>
              <a:gd name="connsiteX11" fmla="*/ 89 w 1511188"/>
              <a:gd name="connsiteY11" fmla="*/ 1303338 h 1995518"/>
              <a:gd name="connsiteX12" fmla="*/ 69939 w 1511188"/>
              <a:gd name="connsiteY12" fmla="*/ 1074738 h 1995518"/>
              <a:gd name="connsiteX13" fmla="*/ 393789 w 1511188"/>
              <a:gd name="connsiteY13" fmla="*/ 909638 h 199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1188" h="1995518">
                <a:moveTo>
                  <a:pt x="393789" y="909638"/>
                </a:moveTo>
                <a:cubicBezTo>
                  <a:pt x="466814" y="757238"/>
                  <a:pt x="442472" y="310621"/>
                  <a:pt x="508089" y="160338"/>
                </a:cubicBezTo>
                <a:cubicBezTo>
                  <a:pt x="573706" y="10055"/>
                  <a:pt x="652022" y="-16404"/>
                  <a:pt x="787489" y="7938"/>
                </a:cubicBezTo>
                <a:cubicBezTo>
                  <a:pt x="922956" y="32280"/>
                  <a:pt x="1212939" y="185738"/>
                  <a:pt x="1320889" y="306388"/>
                </a:cubicBezTo>
                <a:cubicBezTo>
                  <a:pt x="1428839" y="427038"/>
                  <a:pt x="1404497" y="557213"/>
                  <a:pt x="1435189" y="731838"/>
                </a:cubicBezTo>
                <a:cubicBezTo>
                  <a:pt x="1465881" y="906463"/>
                  <a:pt x="1531497" y="1196446"/>
                  <a:pt x="1505039" y="1354138"/>
                </a:cubicBezTo>
                <a:cubicBezTo>
                  <a:pt x="1478581" y="1511830"/>
                  <a:pt x="1375922" y="1589088"/>
                  <a:pt x="1276439" y="1677988"/>
                </a:cubicBezTo>
                <a:cubicBezTo>
                  <a:pt x="1176956" y="1766888"/>
                  <a:pt x="1046781" y="1834621"/>
                  <a:pt x="908139" y="1887538"/>
                </a:cubicBezTo>
                <a:cubicBezTo>
                  <a:pt x="769497" y="1940455"/>
                  <a:pt x="562064" y="1994430"/>
                  <a:pt x="444589" y="1995488"/>
                </a:cubicBezTo>
                <a:cubicBezTo>
                  <a:pt x="327114" y="1996546"/>
                  <a:pt x="264672" y="1970088"/>
                  <a:pt x="203289" y="1893888"/>
                </a:cubicBezTo>
                <a:cubicBezTo>
                  <a:pt x="141906" y="1817688"/>
                  <a:pt x="110156" y="1636713"/>
                  <a:pt x="76289" y="1538288"/>
                </a:cubicBezTo>
                <a:cubicBezTo>
                  <a:pt x="42422" y="1439863"/>
                  <a:pt x="1147" y="1380596"/>
                  <a:pt x="89" y="1303338"/>
                </a:cubicBezTo>
                <a:cubicBezTo>
                  <a:pt x="-969" y="1226080"/>
                  <a:pt x="6439" y="1140355"/>
                  <a:pt x="69939" y="1074738"/>
                </a:cubicBezTo>
                <a:cubicBezTo>
                  <a:pt x="133439" y="1009121"/>
                  <a:pt x="320764" y="1062038"/>
                  <a:pt x="393789" y="90963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5000"/>
            </a:schemeClr>
          </a:solidFill>
          <a:ln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extBox 220"/>
          <p:cNvSpPr txBox="1"/>
          <p:nvPr/>
        </p:nvSpPr>
        <p:spPr>
          <a:xfrm>
            <a:off x="5816100" y="1907447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Cluster 1</a:t>
            </a:r>
            <a:endParaRPr lang="en-US" sz="12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7347399" y="2570914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Cluster 2</a:t>
            </a:r>
            <a:endParaRPr lang="en-US" sz="12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8229725" y="3966772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Cluster</a:t>
            </a:r>
          </a:p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7048989" y="5480618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Cluster 4</a:t>
            </a:r>
            <a:endParaRPr lang="en-US" sz="1200" b="1" dirty="0"/>
          </a:p>
        </p:txBody>
      </p:sp>
      <p:sp>
        <p:nvSpPr>
          <p:cNvPr id="225" name="Rectangle 224"/>
          <p:cNvSpPr/>
          <p:nvPr/>
        </p:nvSpPr>
        <p:spPr>
          <a:xfrm rot="16200000">
            <a:off x="3211601" y="-2824675"/>
            <a:ext cx="44667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TextBox 229"/>
          <p:cNvSpPr txBox="1"/>
          <p:nvPr/>
        </p:nvSpPr>
        <p:spPr>
          <a:xfrm>
            <a:off x="444944" y="444486"/>
            <a:ext cx="388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Relative Migration Network</a:t>
            </a:r>
          </a:p>
          <a:p>
            <a:pPr algn="ctr"/>
            <a:r>
              <a:rPr lang="en-US" sz="1400" dirty="0" smtClean="0"/>
              <a:t>(Filter threshold = 0; 1000 bootstraps; G</a:t>
            </a:r>
            <a:r>
              <a:rPr lang="en-US" sz="1400" baseline="-25000" dirty="0" smtClean="0"/>
              <a:t>ST</a:t>
            </a:r>
            <a:r>
              <a:rPr lang="en-US" sz="1400" dirty="0" smtClean="0"/>
              <a:t> method)</a:t>
            </a:r>
            <a:endParaRPr lang="en-US" sz="1400" dirty="0"/>
          </a:p>
        </p:txBody>
      </p:sp>
      <p:sp>
        <p:nvSpPr>
          <p:cNvPr id="231" name="TextBox 230"/>
          <p:cNvSpPr txBox="1"/>
          <p:nvPr/>
        </p:nvSpPr>
        <p:spPr>
          <a:xfrm>
            <a:off x="5741113" y="448665"/>
            <a:ext cx="2569934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STRUCTURE Population Clusters</a:t>
            </a:r>
          </a:p>
          <a:p>
            <a:pPr algn="ctr"/>
            <a:r>
              <a:rPr lang="en-US" sz="1400" dirty="0" smtClean="0"/>
              <a:t>(With relative migration rates)</a:t>
            </a:r>
            <a:endParaRPr lang="en-US" sz="1400" dirty="0"/>
          </a:p>
        </p:txBody>
      </p:sp>
      <p:sp>
        <p:nvSpPr>
          <p:cNvPr id="242" name="Curved Right Arrow 241"/>
          <p:cNvSpPr/>
          <p:nvPr/>
        </p:nvSpPr>
        <p:spPr>
          <a:xfrm rot="16500174">
            <a:off x="6307412" y="4293881"/>
            <a:ext cx="424237" cy="801370"/>
          </a:xfrm>
          <a:prstGeom prst="curvedRightArrow">
            <a:avLst>
              <a:gd name="adj1" fmla="val 15289"/>
              <a:gd name="adj2" fmla="val 26999"/>
              <a:gd name="adj3" fmla="val 26586"/>
            </a:avLst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3" name="Curved Right Arrow 242"/>
          <p:cNvSpPr/>
          <p:nvPr/>
        </p:nvSpPr>
        <p:spPr>
          <a:xfrm rot="18499376">
            <a:off x="6221153" y="4046364"/>
            <a:ext cx="404848" cy="1698035"/>
          </a:xfrm>
          <a:prstGeom prst="curvedRightArrow">
            <a:avLst>
              <a:gd name="adj1" fmla="val 15289"/>
              <a:gd name="adj2" fmla="val 26999"/>
              <a:gd name="adj3" fmla="val 26586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4" name="Curved Right Arrow 243"/>
          <p:cNvSpPr/>
          <p:nvPr/>
        </p:nvSpPr>
        <p:spPr>
          <a:xfrm rot="6923994" flipV="1">
            <a:off x="7635707" y="1372546"/>
            <a:ext cx="404848" cy="1698035"/>
          </a:xfrm>
          <a:prstGeom prst="curvedRightArrow">
            <a:avLst>
              <a:gd name="adj1" fmla="val 15289"/>
              <a:gd name="adj2" fmla="val 26999"/>
              <a:gd name="adj3" fmla="val 26586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5" name="Curved Right Arrow 244"/>
          <p:cNvSpPr/>
          <p:nvPr/>
        </p:nvSpPr>
        <p:spPr>
          <a:xfrm rot="9776180" flipV="1">
            <a:off x="7931482" y="3985133"/>
            <a:ext cx="291044" cy="661790"/>
          </a:xfrm>
          <a:prstGeom prst="curvedRightArrow">
            <a:avLst>
              <a:gd name="adj1" fmla="val 15289"/>
              <a:gd name="adj2" fmla="val 26999"/>
              <a:gd name="adj3" fmla="val 2658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6" name="Right Arrow 245"/>
          <p:cNvSpPr/>
          <p:nvPr/>
        </p:nvSpPr>
        <p:spPr>
          <a:xfrm rot="21003926">
            <a:off x="7848109" y="3405629"/>
            <a:ext cx="439579" cy="88773"/>
          </a:xfrm>
          <a:prstGeom prst="rightArrow">
            <a:avLst>
              <a:gd name="adj1" fmla="val 37792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Curved Right Arrow 246"/>
          <p:cNvSpPr/>
          <p:nvPr/>
        </p:nvSpPr>
        <p:spPr>
          <a:xfrm rot="13173264" flipV="1">
            <a:off x="8254697" y="3819030"/>
            <a:ext cx="291044" cy="1634131"/>
          </a:xfrm>
          <a:prstGeom prst="curvedRightArrow">
            <a:avLst>
              <a:gd name="adj1" fmla="val 15289"/>
              <a:gd name="adj2" fmla="val 26999"/>
              <a:gd name="adj3" fmla="val 2658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333758" y="458209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</a:t>
            </a:r>
            <a:endParaRPr lang="en-US" sz="1400" b="1" dirty="0"/>
          </a:p>
        </p:txBody>
      </p:sp>
      <p:sp>
        <p:nvSpPr>
          <p:cNvPr id="249" name="TextBox 248"/>
          <p:cNvSpPr txBox="1"/>
          <p:nvPr/>
        </p:nvSpPr>
        <p:spPr>
          <a:xfrm>
            <a:off x="6154130" y="5169260"/>
            <a:ext cx="457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0.31</a:t>
            </a:r>
            <a:endParaRPr lang="en-US" sz="1200" dirty="0"/>
          </a:p>
        </p:txBody>
      </p:sp>
      <p:sp>
        <p:nvSpPr>
          <p:cNvPr id="250" name="TextBox 249"/>
          <p:cNvSpPr txBox="1"/>
          <p:nvPr/>
        </p:nvSpPr>
        <p:spPr>
          <a:xfrm>
            <a:off x="7898773" y="1795896"/>
            <a:ext cx="379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0.3</a:t>
            </a:r>
            <a:endParaRPr lang="en-US" sz="1200" dirty="0"/>
          </a:p>
        </p:txBody>
      </p:sp>
      <p:sp>
        <p:nvSpPr>
          <p:cNvPr id="251" name="TextBox 250"/>
          <p:cNvSpPr txBox="1"/>
          <p:nvPr/>
        </p:nvSpPr>
        <p:spPr>
          <a:xfrm>
            <a:off x="7814608" y="3146654"/>
            <a:ext cx="457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0.24</a:t>
            </a:r>
            <a:endParaRPr lang="en-US" sz="1200" dirty="0"/>
          </a:p>
        </p:txBody>
      </p:sp>
      <p:sp>
        <p:nvSpPr>
          <p:cNvPr id="252" name="TextBox 251"/>
          <p:cNvSpPr txBox="1"/>
          <p:nvPr/>
        </p:nvSpPr>
        <p:spPr>
          <a:xfrm>
            <a:off x="7778545" y="4131186"/>
            <a:ext cx="457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0.25</a:t>
            </a:r>
            <a:endParaRPr lang="en-US" sz="1200" dirty="0"/>
          </a:p>
        </p:txBody>
      </p:sp>
      <p:sp>
        <p:nvSpPr>
          <p:cNvPr id="253" name="TextBox 252"/>
          <p:cNvSpPr txBox="1"/>
          <p:nvPr/>
        </p:nvSpPr>
        <p:spPr>
          <a:xfrm>
            <a:off x="8272110" y="4875393"/>
            <a:ext cx="457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0.23</a:t>
            </a:r>
            <a:endParaRPr lang="en-US" sz="1200" dirty="0"/>
          </a:p>
        </p:txBody>
      </p:sp>
      <p:sp>
        <p:nvSpPr>
          <p:cNvPr id="254" name="Rectangle 253"/>
          <p:cNvSpPr/>
          <p:nvPr/>
        </p:nvSpPr>
        <p:spPr>
          <a:xfrm>
            <a:off x="9422" y="380988"/>
            <a:ext cx="10614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0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DIYABC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Simulated scenarios of </a:t>
            </a:r>
            <a:r>
              <a:rPr lang="en-US" b="1" dirty="0" err="1" smtClean="0"/>
              <a:t>refugial</a:t>
            </a:r>
            <a:r>
              <a:rPr lang="en-US" b="1" dirty="0" smtClean="0"/>
              <a:t> expansion post most recent North American glaciation</a:t>
            </a:r>
          </a:p>
          <a:p>
            <a:endParaRPr lang="en-US" b="1" dirty="0"/>
          </a:p>
          <a:p>
            <a:r>
              <a:rPr lang="en-US" b="1" dirty="0"/>
              <a:t>Performed two rounds of simulations</a:t>
            </a:r>
            <a:r>
              <a:rPr lang="en-US" b="1" dirty="0" smtClean="0"/>
              <a:t>:</a:t>
            </a:r>
            <a:endParaRPr lang="en-US" b="1" dirty="0"/>
          </a:p>
          <a:p>
            <a:pPr marL="740664" lvl="1">
              <a:spcBef>
                <a:spcPts val="1272"/>
              </a:spcBef>
            </a:pPr>
            <a:r>
              <a:rPr lang="en-US" b="1" dirty="0"/>
              <a:t>Time frame for expansion events from 10 to 5000 </a:t>
            </a:r>
            <a:r>
              <a:rPr lang="en-US" b="1" i="1" dirty="0" err="1"/>
              <a:t>Webbhelix</a:t>
            </a:r>
            <a:r>
              <a:rPr lang="en-US" b="1" i="1" dirty="0"/>
              <a:t> </a:t>
            </a:r>
            <a:r>
              <a:rPr lang="en-US" b="1" dirty="0" smtClean="0"/>
              <a:t>generations</a:t>
            </a:r>
          </a:p>
          <a:p>
            <a:pPr marL="740664" lvl="1">
              <a:spcBef>
                <a:spcPts val="1272"/>
              </a:spcBef>
            </a:pPr>
            <a:r>
              <a:rPr lang="en-US" b="1" dirty="0" smtClean="0"/>
              <a:t>Time frame for expansion events from 10 to 8000 generations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587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957" t="13064" r="20375" b="30916"/>
          <a:stretch/>
        </p:blipFill>
        <p:spPr>
          <a:xfrm>
            <a:off x="2994742" y="521109"/>
            <a:ext cx="3169920" cy="338412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849526" y="130649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36826" y="145254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99056" y="193641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26386" y="193387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34336" y="211929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25676" y="228312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5986" y="210024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25776" y="187545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03576" y="192879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72673" y="221708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87676" y="248124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59356" y="177639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82216" y="179671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05076" y="182973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89426" y="175861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551326" y="185005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95016" y="302099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85466" y="3488778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404952" y="1213785"/>
            <a:ext cx="642302" cy="1267460"/>
          </a:xfrm>
          <a:custGeom>
            <a:avLst/>
            <a:gdLst>
              <a:gd name="connsiteX0" fmla="*/ 261262 w 687664"/>
              <a:gd name="connsiteY0" fmla="*/ 1357654 h 1363461"/>
              <a:gd name="connsiteX1" fmla="*/ 667662 w 687664"/>
              <a:gd name="connsiteY1" fmla="*/ 944904 h 1363461"/>
              <a:gd name="connsiteX2" fmla="*/ 629562 w 687664"/>
              <a:gd name="connsiteY2" fmla="*/ 646454 h 1363461"/>
              <a:gd name="connsiteX3" fmla="*/ 667662 w 687664"/>
              <a:gd name="connsiteY3" fmla="*/ 214654 h 1363461"/>
              <a:gd name="connsiteX4" fmla="*/ 585112 w 687664"/>
              <a:gd name="connsiteY4" fmla="*/ 5104 h 1363461"/>
              <a:gd name="connsiteX5" fmla="*/ 381912 w 687664"/>
              <a:gd name="connsiteY5" fmla="*/ 106704 h 1363461"/>
              <a:gd name="connsiteX6" fmla="*/ 286662 w 687664"/>
              <a:gd name="connsiteY6" fmla="*/ 551204 h 1363461"/>
              <a:gd name="connsiteX7" fmla="*/ 45362 w 687664"/>
              <a:gd name="connsiteY7" fmla="*/ 881404 h 1363461"/>
              <a:gd name="connsiteX8" fmla="*/ 19962 w 687664"/>
              <a:gd name="connsiteY8" fmla="*/ 1167154 h 1363461"/>
              <a:gd name="connsiteX9" fmla="*/ 261262 w 687664"/>
              <a:gd name="connsiteY9" fmla="*/ 1357654 h 136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7664" h="1363461">
                <a:moveTo>
                  <a:pt x="261262" y="1357654"/>
                </a:moveTo>
                <a:cubicBezTo>
                  <a:pt x="369212" y="1320612"/>
                  <a:pt x="606279" y="1063437"/>
                  <a:pt x="667662" y="944904"/>
                </a:cubicBezTo>
                <a:cubicBezTo>
                  <a:pt x="729045" y="826371"/>
                  <a:pt x="629562" y="768162"/>
                  <a:pt x="629562" y="646454"/>
                </a:cubicBezTo>
                <a:cubicBezTo>
                  <a:pt x="629562" y="524746"/>
                  <a:pt x="675070" y="321546"/>
                  <a:pt x="667662" y="214654"/>
                </a:cubicBezTo>
                <a:cubicBezTo>
                  <a:pt x="660254" y="107762"/>
                  <a:pt x="632737" y="23096"/>
                  <a:pt x="585112" y="5104"/>
                </a:cubicBezTo>
                <a:cubicBezTo>
                  <a:pt x="537487" y="-12888"/>
                  <a:pt x="431654" y="15688"/>
                  <a:pt x="381912" y="106704"/>
                </a:cubicBezTo>
                <a:cubicBezTo>
                  <a:pt x="332170" y="197720"/>
                  <a:pt x="342754" y="422087"/>
                  <a:pt x="286662" y="551204"/>
                </a:cubicBezTo>
                <a:cubicBezTo>
                  <a:pt x="230570" y="680321"/>
                  <a:pt x="89812" y="778746"/>
                  <a:pt x="45362" y="881404"/>
                </a:cubicBezTo>
                <a:cubicBezTo>
                  <a:pt x="912" y="984062"/>
                  <a:pt x="-17080" y="1088837"/>
                  <a:pt x="19962" y="1167154"/>
                </a:cubicBezTo>
                <a:cubicBezTo>
                  <a:pt x="57004" y="1245471"/>
                  <a:pt x="153312" y="1394696"/>
                  <a:pt x="261262" y="135765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25000"/>
            </a:schemeClr>
          </a:solidFill>
          <a:ln>
            <a:solidFill>
              <a:schemeClr val="accent3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311320" y="2929919"/>
            <a:ext cx="463141" cy="732179"/>
          </a:xfrm>
          <a:custGeom>
            <a:avLst/>
            <a:gdLst>
              <a:gd name="connsiteX0" fmla="*/ 14382 w 463141"/>
              <a:gd name="connsiteY0" fmla="*/ 477899 h 732179"/>
              <a:gd name="connsiteX1" fmla="*/ 20732 w 463141"/>
              <a:gd name="connsiteY1" fmla="*/ 649349 h 732179"/>
              <a:gd name="connsiteX2" fmla="*/ 122332 w 463141"/>
              <a:gd name="connsiteY2" fmla="*/ 731899 h 732179"/>
              <a:gd name="connsiteX3" fmla="*/ 268382 w 463141"/>
              <a:gd name="connsiteY3" fmla="*/ 623949 h 732179"/>
              <a:gd name="connsiteX4" fmla="*/ 427132 w 463141"/>
              <a:gd name="connsiteY4" fmla="*/ 357249 h 732179"/>
              <a:gd name="connsiteX5" fmla="*/ 452532 w 463141"/>
              <a:gd name="connsiteY5" fmla="*/ 52449 h 732179"/>
              <a:gd name="connsiteX6" fmla="*/ 287432 w 463141"/>
              <a:gd name="connsiteY6" fmla="*/ 7999 h 732179"/>
              <a:gd name="connsiteX7" fmla="*/ 179482 w 463141"/>
              <a:gd name="connsiteY7" fmla="*/ 141349 h 732179"/>
              <a:gd name="connsiteX8" fmla="*/ 14382 w 463141"/>
              <a:gd name="connsiteY8" fmla="*/ 477899 h 73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3141" h="732179">
                <a:moveTo>
                  <a:pt x="14382" y="477899"/>
                </a:moveTo>
                <a:cubicBezTo>
                  <a:pt x="-12076" y="562566"/>
                  <a:pt x="2740" y="607016"/>
                  <a:pt x="20732" y="649349"/>
                </a:cubicBezTo>
                <a:cubicBezTo>
                  <a:pt x="38724" y="691682"/>
                  <a:pt x="81057" y="736132"/>
                  <a:pt x="122332" y="731899"/>
                </a:cubicBezTo>
                <a:cubicBezTo>
                  <a:pt x="163607" y="727666"/>
                  <a:pt x="217582" y="686391"/>
                  <a:pt x="268382" y="623949"/>
                </a:cubicBezTo>
                <a:cubicBezTo>
                  <a:pt x="319182" y="561507"/>
                  <a:pt x="396440" y="452499"/>
                  <a:pt x="427132" y="357249"/>
                </a:cubicBezTo>
                <a:cubicBezTo>
                  <a:pt x="457824" y="261999"/>
                  <a:pt x="475815" y="110657"/>
                  <a:pt x="452532" y="52449"/>
                </a:cubicBezTo>
                <a:cubicBezTo>
                  <a:pt x="429249" y="-5759"/>
                  <a:pt x="332940" y="-6818"/>
                  <a:pt x="287432" y="7999"/>
                </a:cubicBezTo>
                <a:cubicBezTo>
                  <a:pt x="241924" y="22816"/>
                  <a:pt x="223932" y="59857"/>
                  <a:pt x="179482" y="141349"/>
                </a:cubicBezTo>
                <a:cubicBezTo>
                  <a:pt x="135032" y="222841"/>
                  <a:pt x="40840" y="393232"/>
                  <a:pt x="14382" y="477899"/>
                </a:cubicBez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468462" y="1668860"/>
            <a:ext cx="279754" cy="359489"/>
          </a:xfrm>
          <a:custGeom>
            <a:avLst/>
            <a:gdLst>
              <a:gd name="connsiteX0" fmla="*/ 57390 w 279754"/>
              <a:gd name="connsiteY0" fmla="*/ 56208 h 359489"/>
              <a:gd name="connsiteX1" fmla="*/ 240 w 279754"/>
              <a:gd name="connsiteY1" fmla="*/ 189558 h 359489"/>
              <a:gd name="connsiteX2" fmla="*/ 44690 w 279754"/>
              <a:gd name="connsiteY2" fmla="*/ 341958 h 359489"/>
              <a:gd name="connsiteX3" fmla="*/ 209790 w 279754"/>
              <a:gd name="connsiteY3" fmla="*/ 335608 h 359489"/>
              <a:gd name="connsiteX4" fmla="*/ 279640 w 279754"/>
              <a:gd name="connsiteY4" fmla="*/ 157808 h 359489"/>
              <a:gd name="connsiteX5" fmla="*/ 222490 w 279754"/>
              <a:gd name="connsiteY5" fmla="*/ 5408 h 359489"/>
              <a:gd name="connsiteX6" fmla="*/ 57390 w 279754"/>
              <a:gd name="connsiteY6" fmla="*/ 56208 h 3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754" h="359489">
                <a:moveTo>
                  <a:pt x="57390" y="56208"/>
                </a:moveTo>
                <a:cubicBezTo>
                  <a:pt x="20348" y="86900"/>
                  <a:pt x="2357" y="141933"/>
                  <a:pt x="240" y="189558"/>
                </a:cubicBezTo>
                <a:cubicBezTo>
                  <a:pt x="-1877" y="237183"/>
                  <a:pt x="9765" y="317616"/>
                  <a:pt x="44690" y="341958"/>
                </a:cubicBezTo>
                <a:cubicBezTo>
                  <a:pt x="79615" y="366300"/>
                  <a:pt x="170632" y="366300"/>
                  <a:pt x="209790" y="335608"/>
                </a:cubicBezTo>
                <a:cubicBezTo>
                  <a:pt x="248948" y="304916"/>
                  <a:pt x="277523" y="212841"/>
                  <a:pt x="279640" y="157808"/>
                </a:cubicBezTo>
                <a:cubicBezTo>
                  <a:pt x="281757" y="102775"/>
                  <a:pt x="254240" y="25516"/>
                  <a:pt x="222490" y="5408"/>
                </a:cubicBezTo>
                <a:cubicBezTo>
                  <a:pt x="190740" y="-14700"/>
                  <a:pt x="94432" y="25516"/>
                  <a:pt x="57390" y="5620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25000"/>
            </a:schemeClr>
          </a:solidFill>
          <a:ln>
            <a:solidFill>
              <a:schemeClr val="accent6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ame 27"/>
          <p:cNvSpPr/>
          <p:nvPr/>
        </p:nvSpPr>
        <p:spPr>
          <a:xfrm>
            <a:off x="2994742" y="521108"/>
            <a:ext cx="3169920" cy="3384127"/>
          </a:xfrm>
          <a:prstGeom prst="frame">
            <a:avLst>
              <a:gd name="adj1" fmla="val 35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p Arrow 28"/>
          <p:cNvSpPr/>
          <p:nvPr/>
        </p:nvSpPr>
        <p:spPr>
          <a:xfrm rot="20578549">
            <a:off x="4354498" y="2574273"/>
            <a:ext cx="287498" cy="378533"/>
          </a:xfrm>
          <a:prstGeom prst="upArrow">
            <a:avLst/>
          </a:prstGeom>
          <a:solidFill>
            <a:schemeClr val="accent2">
              <a:lumMod val="60000"/>
              <a:lumOff val="40000"/>
              <a:alpha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6200000">
            <a:off x="3859371" y="2056009"/>
            <a:ext cx="287498" cy="316705"/>
          </a:xfrm>
          <a:prstGeom prst="upArrow">
            <a:avLst/>
          </a:prstGeom>
          <a:solidFill>
            <a:schemeClr val="accent2">
              <a:lumMod val="60000"/>
              <a:lumOff val="40000"/>
              <a:alpha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/>
          <p:cNvSpPr/>
          <p:nvPr/>
        </p:nvSpPr>
        <p:spPr>
          <a:xfrm rot="4180139">
            <a:off x="4913010" y="1635900"/>
            <a:ext cx="290305" cy="880272"/>
          </a:xfrm>
          <a:prstGeom prst="upArrow">
            <a:avLst/>
          </a:prstGeom>
          <a:solidFill>
            <a:schemeClr val="accent2">
              <a:lumMod val="60000"/>
              <a:lumOff val="40000"/>
              <a:alpha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996346" y="3961921"/>
            <a:ext cx="3153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DIYABC Scenario 2</a:t>
            </a:r>
            <a:endParaRPr lang="en-US" sz="1600" b="1" baseline="-250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l="44957" t="13064" r="20375" b="30954"/>
          <a:stretch/>
        </p:blipFill>
        <p:spPr>
          <a:xfrm>
            <a:off x="-231737" y="523383"/>
            <a:ext cx="3169920" cy="3381852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623047" y="130876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10347" y="145481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72577" y="193868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99907" y="193614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07857" y="212156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99197" y="228539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39507" y="210251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099297" y="187772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277097" y="193106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246194" y="221935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061197" y="248351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2877" y="177866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55737" y="179898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78597" y="183200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362947" y="176088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324847" y="185232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368537" y="3023269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158987" y="3491052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78473" y="1216059"/>
            <a:ext cx="642302" cy="1267460"/>
          </a:xfrm>
          <a:custGeom>
            <a:avLst/>
            <a:gdLst>
              <a:gd name="connsiteX0" fmla="*/ 261262 w 687664"/>
              <a:gd name="connsiteY0" fmla="*/ 1357654 h 1363461"/>
              <a:gd name="connsiteX1" fmla="*/ 667662 w 687664"/>
              <a:gd name="connsiteY1" fmla="*/ 944904 h 1363461"/>
              <a:gd name="connsiteX2" fmla="*/ 629562 w 687664"/>
              <a:gd name="connsiteY2" fmla="*/ 646454 h 1363461"/>
              <a:gd name="connsiteX3" fmla="*/ 667662 w 687664"/>
              <a:gd name="connsiteY3" fmla="*/ 214654 h 1363461"/>
              <a:gd name="connsiteX4" fmla="*/ 585112 w 687664"/>
              <a:gd name="connsiteY4" fmla="*/ 5104 h 1363461"/>
              <a:gd name="connsiteX5" fmla="*/ 381912 w 687664"/>
              <a:gd name="connsiteY5" fmla="*/ 106704 h 1363461"/>
              <a:gd name="connsiteX6" fmla="*/ 286662 w 687664"/>
              <a:gd name="connsiteY6" fmla="*/ 551204 h 1363461"/>
              <a:gd name="connsiteX7" fmla="*/ 45362 w 687664"/>
              <a:gd name="connsiteY7" fmla="*/ 881404 h 1363461"/>
              <a:gd name="connsiteX8" fmla="*/ 19962 w 687664"/>
              <a:gd name="connsiteY8" fmla="*/ 1167154 h 1363461"/>
              <a:gd name="connsiteX9" fmla="*/ 261262 w 687664"/>
              <a:gd name="connsiteY9" fmla="*/ 1357654 h 136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7664" h="1363461">
                <a:moveTo>
                  <a:pt x="261262" y="1357654"/>
                </a:moveTo>
                <a:cubicBezTo>
                  <a:pt x="369212" y="1320612"/>
                  <a:pt x="606279" y="1063437"/>
                  <a:pt x="667662" y="944904"/>
                </a:cubicBezTo>
                <a:cubicBezTo>
                  <a:pt x="729045" y="826371"/>
                  <a:pt x="629562" y="768162"/>
                  <a:pt x="629562" y="646454"/>
                </a:cubicBezTo>
                <a:cubicBezTo>
                  <a:pt x="629562" y="524746"/>
                  <a:pt x="675070" y="321546"/>
                  <a:pt x="667662" y="214654"/>
                </a:cubicBezTo>
                <a:cubicBezTo>
                  <a:pt x="660254" y="107762"/>
                  <a:pt x="632737" y="23096"/>
                  <a:pt x="585112" y="5104"/>
                </a:cubicBezTo>
                <a:cubicBezTo>
                  <a:pt x="537487" y="-12888"/>
                  <a:pt x="431654" y="15688"/>
                  <a:pt x="381912" y="106704"/>
                </a:cubicBezTo>
                <a:cubicBezTo>
                  <a:pt x="332170" y="197720"/>
                  <a:pt x="342754" y="422087"/>
                  <a:pt x="286662" y="551204"/>
                </a:cubicBezTo>
                <a:cubicBezTo>
                  <a:pt x="230570" y="680321"/>
                  <a:pt x="89812" y="778746"/>
                  <a:pt x="45362" y="881404"/>
                </a:cubicBezTo>
                <a:cubicBezTo>
                  <a:pt x="912" y="984062"/>
                  <a:pt x="-17080" y="1088837"/>
                  <a:pt x="19962" y="1167154"/>
                </a:cubicBezTo>
                <a:cubicBezTo>
                  <a:pt x="57004" y="1245471"/>
                  <a:pt x="153312" y="1394696"/>
                  <a:pt x="261262" y="135765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25000"/>
            </a:schemeClr>
          </a:solidFill>
          <a:ln>
            <a:solidFill>
              <a:schemeClr val="accent3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1084841" y="2932193"/>
            <a:ext cx="463141" cy="732179"/>
          </a:xfrm>
          <a:custGeom>
            <a:avLst/>
            <a:gdLst>
              <a:gd name="connsiteX0" fmla="*/ 14382 w 463141"/>
              <a:gd name="connsiteY0" fmla="*/ 477899 h 732179"/>
              <a:gd name="connsiteX1" fmla="*/ 20732 w 463141"/>
              <a:gd name="connsiteY1" fmla="*/ 649349 h 732179"/>
              <a:gd name="connsiteX2" fmla="*/ 122332 w 463141"/>
              <a:gd name="connsiteY2" fmla="*/ 731899 h 732179"/>
              <a:gd name="connsiteX3" fmla="*/ 268382 w 463141"/>
              <a:gd name="connsiteY3" fmla="*/ 623949 h 732179"/>
              <a:gd name="connsiteX4" fmla="*/ 427132 w 463141"/>
              <a:gd name="connsiteY4" fmla="*/ 357249 h 732179"/>
              <a:gd name="connsiteX5" fmla="*/ 452532 w 463141"/>
              <a:gd name="connsiteY5" fmla="*/ 52449 h 732179"/>
              <a:gd name="connsiteX6" fmla="*/ 287432 w 463141"/>
              <a:gd name="connsiteY6" fmla="*/ 7999 h 732179"/>
              <a:gd name="connsiteX7" fmla="*/ 179482 w 463141"/>
              <a:gd name="connsiteY7" fmla="*/ 141349 h 732179"/>
              <a:gd name="connsiteX8" fmla="*/ 14382 w 463141"/>
              <a:gd name="connsiteY8" fmla="*/ 477899 h 73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3141" h="732179">
                <a:moveTo>
                  <a:pt x="14382" y="477899"/>
                </a:moveTo>
                <a:cubicBezTo>
                  <a:pt x="-12076" y="562566"/>
                  <a:pt x="2740" y="607016"/>
                  <a:pt x="20732" y="649349"/>
                </a:cubicBezTo>
                <a:cubicBezTo>
                  <a:pt x="38724" y="691682"/>
                  <a:pt x="81057" y="736132"/>
                  <a:pt x="122332" y="731899"/>
                </a:cubicBezTo>
                <a:cubicBezTo>
                  <a:pt x="163607" y="727666"/>
                  <a:pt x="217582" y="686391"/>
                  <a:pt x="268382" y="623949"/>
                </a:cubicBezTo>
                <a:cubicBezTo>
                  <a:pt x="319182" y="561507"/>
                  <a:pt x="396440" y="452499"/>
                  <a:pt x="427132" y="357249"/>
                </a:cubicBezTo>
                <a:cubicBezTo>
                  <a:pt x="457824" y="261999"/>
                  <a:pt x="475815" y="110657"/>
                  <a:pt x="452532" y="52449"/>
                </a:cubicBezTo>
                <a:cubicBezTo>
                  <a:pt x="429249" y="-5759"/>
                  <a:pt x="332940" y="-6818"/>
                  <a:pt x="287432" y="7999"/>
                </a:cubicBezTo>
                <a:cubicBezTo>
                  <a:pt x="241924" y="22816"/>
                  <a:pt x="223932" y="59857"/>
                  <a:pt x="179482" y="141349"/>
                </a:cubicBezTo>
                <a:cubicBezTo>
                  <a:pt x="135032" y="222841"/>
                  <a:pt x="40840" y="393232"/>
                  <a:pt x="14382" y="477899"/>
                </a:cubicBez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241983" y="1671134"/>
            <a:ext cx="279754" cy="359489"/>
          </a:xfrm>
          <a:custGeom>
            <a:avLst/>
            <a:gdLst>
              <a:gd name="connsiteX0" fmla="*/ 57390 w 279754"/>
              <a:gd name="connsiteY0" fmla="*/ 56208 h 359489"/>
              <a:gd name="connsiteX1" fmla="*/ 240 w 279754"/>
              <a:gd name="connsiteY1" fmla="*/ 189558 h 359489"/>
              <a:gd name="connsiteX2" fmla="*/ 44690 w 279754"/>
              <a:gd name="connsiteY2" fmla="*/ 341958 h 359489"/>
              <a:gd name="connsiteX3" fmla="*/ 209790 w 279754"/>
              <a:gd name="connsiteY3" fmla="*/ 335608 h 359489"/>
              <a:gd name="connsiteX4" fmla="*/ 279640 w 279754"/>
              <a:gd name="connsiteY4" fmla="*/ 157808 h 359489"/>
              <a:gd name="connsiteX5" fmla="*/ 222490 w 279754"/>
              <a:gd name="connsiteY5" fmla="*/ 5408 h 359489"/>
              <a:gd name="connsiteX6" fmla="*/ 57390 w 279754"/>
              <a:gd name="connsiteY6" fmla="*/ 56208 h 3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754" h="359489">
                <a:moveTo>
                  <a:pt x="57390" y="56208"/>
                </a:moveTo>
                <a:cubicBezTo>
                  <a:pt x="20348" y="86900"/>
                  <a:pt x="2357" y="141933"/>
                  <a:pt x="240" y="189558"/>
                </a:cubicBezTo>
                <a:cubicBezTo>
                  <a:pt x="-1877" y="237183"/>
                  <a:pt x="9765" y="317616"/>
                  <a:pt x="44690" y="341958"/>
                </a:cubicBezTo>
                <a:cubicBezTo>
                  <a:pt x="79615" y="366300"/>
                  <a:pt x="170632" y="366300"/>
                  <a:pt x="209790" y="335608"/>
                </a:cubicBezTo>
                <a:cubicBezTo>
                  <a:pt x="248948" y="304916"/>
                  <a:pt x="277523" y="212841"/>
                  <a:pt x="279640" y="157808"/>
                </a:cubicBezTo>
                <a:cubicBezTo>
                  <a:pt x="281757" y="102775"/>
                  <a:pt x="254240" y="25516"/>
                  <a:pt x="222490" y="5408"/>
                </a:cubicBezTo>
                <a:cubicBezTo>
                  <a:pt x="190740" y="-14700"/>
                  <a:pt x="94432" y="25516"/>
                  <a:pt x="57390" y="5620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25000"/>
            </a:schemeClr>
          </a:solidFill>
          <a:ln>
            <a:solidFill>
              <a:schemeClr val="accent6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ame 57"/>
          <p:cNvSpPr/>
          <p:nvPr/>
        </p:nvSpPr>
        <p:spPr>
          <a:xfrm>
            <a:off x="-1" y="523382"/>
            <a:ext cx="2938183" cy="3381853"/>
          </a:xfrm>
          <a:prstGeom prst="frame">
            <a:avLst>
              <a:gd name="adj1" fmla="val 35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Up Arrow 58"/>
          <p:cNvSpPr/>
          <p:nvPr/>
        </p:nvSpPr>
        <p:spPr>
          <a:xfrm rot="19531112">
            <a:off x="708940" y="2263491"/>
            <a:ext cx="290305" cy="1079855"/>
          </a:xfrm>
          <a:prstGeom prst="upArrow">
            <a:avLst/>
          </a:prstGeom>
          <a:solidFill>
            <a:schemeClr val="accent2">
              <a:lumMod val="60000"/>
              <a:lumOff val="40000"/>
              <a:alpha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/>
          <p:cNvSpPr/>
          <p:nvPr/>
        </p:nvSpPr>
        <p:spPr>
          <a:xfrm rot="20578549">
            <a:off x="1135270" y="2581568"/>
            <a:ext cx="287498" cy="378533"/>
          </a:xfrm>
          <a:prstGeom prst="upArrow">
            <a:avLst/>
          </a:prstGeom>
          <a:solidFill>
            <a:schemeClr val="accent2">
              <a:lumMod val="60000"/>
              <a:lumOff val="40000"/>
              <a:alpha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/>
          <p:cNvSpPr/>
          <p:nvPr/>
        </p:nvSpPr>
        <p:spPr>
          <a:xfrm rot="2114347">
            <a:off x="1778383" y="1871706"/>
            <a:ext cx="290305" cy="1259207"/>
          </a:xfrm>
          <a:prstGeom prst="upArrow">
            <a:avLst/>
          </a:prstGeom>
          <a:solidFill>
            <a:schemeClr val="accent2">
              <a:lumMod val="60000"/>
              <a:lumOff val="40000"/>
              <a:alpha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0" y="3957154"/>
            <a:ext cx="2922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DIYABC Scenario 1</a:t>
            </a:r>
            <a:endParaRPr lang="en-US" sz="1600" b="1" baseline="-250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l="44957" t="13064" r="20375" b="30916"/>
          <a:stretch/>
        </p:blipFill>
        <p:spPr>
          <a:xfrm>
            <a:off x="6220904" y="521109"/>
            <a:ext cx="3169920" cy="3384126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7075688" y="130649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062988" y="145254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125218" y="193641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352548" y="193387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460498" y="211929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751838" y="228312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692148" y="210024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551938" y="187545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729738" y="192879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698835" y="221708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513838" y="248124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985518" y="177639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008378" y="179671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031238" y="182973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815588" y="175861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777488" y="185005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821178" y="3020995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611628" y="3488778"/>
            <a:ext cx="91440" cy="914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6631114" y="1213785"/>
            <a:ext cx="642302" cy="1267460"/>
          </a:xfrm>
          <a:custGeom>
            <a:avLst/>
            <a:gdLst>
              <a:gd name="connsiteX0" fmla="*/ 261262 w 687664"/>
              <a:gd name="connsiteY0" fmla="*/ 1357654 h 1363461"/>
              <a:gd name="connsiteX1" fmla="*/ 667662 w 687664"/>
              <a:gd name="connsiteY1" fmla="*/ 944904 h 1363461"/>
              <a:gd name="connsiteX2" fmla="*/ 629562 w 687664"/>
              <a:gd name="connsiteY2" fmla="*/ 646454 h 1363461"/>
              <a:gd name="connsiteX3" fmla="*/ 667662 w 687664"/>
              <a:gd name="connsiteY3" fmla="*/ 214654 h 1363461"/>
              <a:gd name="connsiteX4" fmla="*/ 585112 w 687664"/>
              <a:gd name="connsiteY4" fmla="*/ 5104 h 1363461"/>
              <a:gd name="connsiteX5" fmla="*/ 381912 w 687664"/>
              <a:gd name="connsiteY5" fmla="*/ 106704 h 1363461"/>
              <a:gd name="connsiteX6" fmla="*/ 286662 w 687664"/>
              <a:gd name="connsiteY6" fmla="*/ 551204 h 1363461"/>
              <a:gd name="connsiteX7" fmla="*/ 45362 w 687664"/>
              <a:gd name="connsiteY7" fmla="*/ 881404 h 1363461"/>
              <a:gd name="connsiteX8" fmla="*/ 19962 w 687664"/>
              <a:gd name="connsiteY8" fmla="*/ 1167154 h 1363461"/>
              <a:gd name="connsiteX9" fmla="*/ 261262 w 687664"/>
              <a:gd name="connsiteY9" fmla="*/ 1357654 h 136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7664" h="1363461">
                <a:moveTo>
                  <a:pt x="261262" y="1357654"/>
                </a:moveTo>
                <a:cubicBezTo>
                  <a:pt x="369212" y="1320612"/>
                  <a:pt x="606279" y="1063437"/>
                  <a:pt x="667662" y="944904"/>
                </a:cubicBezTo>
                <a:cubicBezTo>
                  <a:pt x="729045" y="826371"/>
                  <a:pt x="629562" y="768162"/>
                  <a:pt x="629562" y="646454"/>
                </a:cubicBezTo>
                <a:cubicBezTo>
                  <a:pt x="629562" y="524746"/>
                  <a:pt x="675070" y="321546"/>
                  <a:pt x="667662" y="214654"/>
                </a:cubicBezTo>
                <a:cubicBezTo>
                  <a:pt x="660254" y="107762"/>
                  <a:pt x="632737" y="23096"/>
                  <a:pt x="585112" y="5104"/>
                </a:cubicBezTo>
                <a:cubicBezTo>
                  <a:pt x="537487" y="-12888"/>
                  <a:pt x="431654" y="15688"/>
                  <a:pt x="381912" y="106704"/>
                </a:cubicBezTo>
                <a:cubicBezTo>
                  <a:pt x="332170" y="197720"/>
                  <a:pt x="342754" y="422087"/>
                  <a:pt x="286662" y="551204"/>
                </a:cubicBezTo>
                <a:cubicBezTo>
                  <a:pt x="230570" y="680321"/>
                  <a:pt x="89812" y="778746"/>
                  <a:pt x="45362" y="881404"/>
                </a:cubicBezTo>
                <a:cubicBezTo>
                  <a:pt x="912" y="984062"/>
                  <a:pt x="-17080" y="1088837"/>
                  <a:pt x="19962" y="1167154"/>
                </a:cubicBezTo>
                <a:cubicBezTo>
                  <a:pt x="57004" y="1245471"/>
                  <a:pt x="153312" y="1394696"/>
                  <a:pt x="261262" y="135765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25000"/>
            </a:schemeClr>
          </a:solidFill>
          <a:ln>
            <a:solidFill>
              <a:schemeClr val="accent3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7537482" y="2929919"/>
            <a:ext cx="463141" cy="732179"/>
          </a:xfrm>
          <a:custGeom>
            <a:avLst/>
            <a:gdLst>
              <a:gd name="connsiteX0" fmla="*/ 14382 w 463141"/>
              <a:gd name="connsiteY0" fmla="*/ 477899 h 732179"/>
              <a:gd name="connsiteX1" fmla="*/ 20732 w 463141"/>
              <a:gd name="connsiteY1" fmla="*/ 649349 h 732179"/>
              <a:gd name="connsiteX2" fmla="*/ 122332 w 463141"/>
              <a:gd name="connsiteY2" fmla="*/ 731899 h 732179"/>
              <a:gd name="connsiteX3" fmla="*/ 268382 w 463141"/>
              <a:gd name="connsiteY3" fmla="*/ 623949 h 732179"/>
              <a:gd name="connsiteX4" fmla="*/ 427132 w 463141"/>
              <a:gd name="connsiteY4" fmla="*/ 357249 h 732179"/>
              <a:gd name="connsiteX5" fmla="*/ 452532 w 463141"/>
              <a:gd name="connsiteY5" fmla="*/ 52449 h 732179"/>
              <a:gd name="connsiteX6" fmla="*/ 287432 w 463141"/>
              <a:gd name="connsiteY6" fmla="*/ 7999 h 732179"/>
              <a:gd name="connsiteX7" fmla="*/ 179482 w 463141"/>
              <a:gd name="connsiteY7" fmla="*/ 141349 h 732179"/>
              <a:gd name="connsiteX8" fmla="*/ 14382 w 463141"/>
              <a:gd name="connsiteY8" fmla="*/ 477899 h 73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3141" h="732179">
                <a:moveTo>
                  <a:pt x="14382" y="477899"/>
                </a:moveTo>
                <a:cubicBezTo>
                  <a:pt x="-12076" y="562566"/>
                  <a:pt x="2740" y="607016"/>
                  <a:pt x="20732" y="649349"/>
                </a:cubicBezTo>
                <a:cubicBezTo>
                  <a:pt x="38724" y="691682"/>
                  <a:pt x="81057" y="736132"/>
                  <a:pt x="122332" y="731899"/>
                </a:cubicBezTo>
                <a:cubicBezTo>
                  <a:pt x="163607" y="727666"/>
                  <a:pt x="217582" y="686391"/>
                  <a:pt x="268382" y="623949"/>
                </a:cubicBezTo>
                <a:cubicBezTo>
                  <a:pt x="319182" y="561507"/>
                  <a:pt x="396440" y="452499"/>
                  <a:pt x="427132" y="357249"/>
                </a:cubicBezTo>
                <a:cubicBezTo>
                  <a:pt x="457824" y="261999"/>
                  <a:pt x="475815" y="110657"/>
                  <a:pt x="452532" y="52449"/>
                </a:cubicBezTo>
                <a:cubicBezTo>
                  <a:pt x="429249" y="-5759"/>
                  <a:pt x="332940" y="-6818"/>
                  <a:pt x="287432" y="7999"/>
                </a:cubicBezTo>
                <a:cubicBezTo>
                  <a:pt x="241924" y="22816"/>
                  <a:pt x="223932" y="59857"/>
                  <a:pt x="179482" y="141349"/>
                </a:cubicBezTo>
                <a:cubicBezTo>
                  <a:pt x="135032" y="222841"/>
                  <a:pt x="40840" y="393232"/>
                  <a:pt x="14382" y="477899"/>
                </a:cubicBez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solidFill>
              <a:schemeClr val="tx2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8694624" y="1668860"/>
            <a:ext cx="279754" cy="359489"/>
          </a:xfrm>
          <a:custGeom>
            <a:avLst/>
            <a:gdLst>
              <a:gd name="connsiteX0" fmla="*/ 57390 w 279754"/>
              <a:gd name="connsiteY0" fmla="*/ 56208 h 359489"/>
              <a:gd name="connsiteX1" fmla="*/ 240 w 279754"/>
              <a:gd name="connsiteY1" fmla="*/ 189558 h 359489"/>
              <a:gd name="connsiteX2" fmla="*/ 44690 w 279754"/>
              <a:gd name="connsiteY2" fmla="*/ 341958 h 359489"/>
              <a:gd name="connsiteX3" fmla="*/ 209790 w 279754"/>
              <a:gd name="connsiteY3" fmla="*/ 335608 h 359489"/>
              <a:gd name="connsiteX4" fmla="*/ 279640 w 279754"/>
              <a:gd name="connsiteY4" fmla="*/ 157808 h 359489"/>
              <a:gd name="connsiteX5" fmla="*/ 222490 w 279754"/>
              <a:gd name="connsiteY5" fmla="*/ 5408 h 359489"/>
              <a:gd name="connsiteX6" fmla="*/ 57390 w 279754"/>
              <a:gd name="connsiteY6" fmla="*/ 56208 h 3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754" h="359489">
                <a:moveTo>
                  <a:pt x="57390" y="56208"/>
                </a:moveTo>
                <a:cubicBezTo>
                  <a:pt x="20348" y="86900"/>
                  <a:pt x="2357" y="141933"/>
                  <a:pt x="240" y="189558"/>
                </a:cubicBezTo>
                <a:cubicBezTo>
                  <a:pt x="-1877" y="237183"/>
                  <a:pt x="9765" y="317616"/>
                  <a:pt x="44690" y="341958"/>
                </a:cubicBezTo>
                <a:cubicBezTo>
                  <a:pt x="79615" y="366300"/>
                  <a:pt x="170632" y="366300"/>
                  <a:pt x="209790" y="335608"/>
                </a:cubicBezTo>
                <a:cubicBezTo>
                  <a:pt x="248948" y="304916"/>
                  <a:pt x="277523" y="212841"/>
                  <a:pt x="279640" y="157808"/>
                </a:cubicBezTo>
                <a:cubicBezTo>
                  <a:pt x="281757" y="102775"/>
                  <a:pt x="254240" y="25516"/>
                  <a:pt x="222490" y="5408"/>
                </a:cubicBezTo>
                <a:cubicBezTo>
                  <a:pt x="190740" y="-14700"/>
                  <a:pt x="94432" y="25516"/>
                  <a:pt x="57390" y="5620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25000"/>
            </a:schemeClr>
          </a:solidFill>
          <a:ln>
            <a:solidFill>
              <a:schemeClr val="accent6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ame 86"/>
          <p:cNvSpPr/>
          <p:nvPr/>
        </p:nvSpPr>
        <p:spPr>
          <a:xfrm>
            <a:off x="6220904" y="521108"/>
            <a:ext cx="2923096" cy="3384127"/>
          </a:xfrm>
          <a:prstGeom prst="frame">
            <a:avLst>
              <a:gd name="adj1" fmla="val 35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Up Arrow 87"/>
          <p:cNvSpPr/>
          <p:nvPr/>
        </p:nvSpPr>
        <p:spPr>
          <a:xfrm rot="20578549">
            <a:off x="7580660" y="2574273"/>
            <a:ext cx="287498" cy="378533"/>
          </a:xfrm>
          <a:prstGeom prst="upArrow">
            <a:avLst/>
          </a:prstGeom>
          <a:solidFill>
            <a:schemeClr val="accent2">
              <a:lumMod val="60000"/>
              <a:lumOff val="40000"/>
              <a:alpha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Up Arrow 88"/>
          <p:cNvSpPr/>
          <p:nvPr/>
        </p:nvSpPr>
        <p:spPr>
          <a:xfrm rot="16200000">
            <a:off x="7085533" y="2056009"/>
            <a:ext cx="287498" cy="316705"/>
          </a:xfrm>
          <a:prstGeom prst="upArrow">
            <a:avLst/>
          </a:prstGeom>
          <a:solidFill>
            <a:schemeClr val="accent2">
              <a:lumMod val="60000"/>
              <a:lumOff val="40000"/>
              <a:alpha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Up Arrow 89"/>
          <p:cNvSpPr/>
          <p:nvPr/>
        </p:nvSpPr>
        <p:spPr>
          <a:xfrm rot="2114347">
            <a:off x="8233040" y="1878000"/>
            <a:ext cx="290305" cy="1259207"/>
          </a:xfrm>
          <a:prstGeom prst="upArrow">
            <a:avLst/>
          </a:prstGeom>
          <a:solidFill>
            <a:schemeClr val="accent2">
              <a:lumMod val="60000"/>
              <a:lumOff val="40000"/>
              <a:alpha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220904" y="3957154"/>
            <a:ext cx="2917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DIYABC Scenario 3</a:t>
            </a:r>
            <a:endParaRPr lang="en-US" sz="1600" b="1" baseline="-25000" dirty="0"/>
          </a:p>
        </p:txBody>
      </p:sp>
      <p:sp>
        <p:nvSpPr>
          <p:cNvPr id="92" name="TextBox 91"/>
          <p:cNvSpPr txBox="1"/>
          <p:nvPr/>
        </p:nvSpPr>
        <p:spPr>
          <a:xfrm>
            <a:off x="192465" y="131284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86236" y="149671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2012144" y="147869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1512941" y="306744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3415995" y="13120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509766" y="149592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5235674" y="14778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4736471" y="3066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6641234" y="131284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735005" y="149671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8460913" y="147869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7961710" y="306744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505957" y="61855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16197" y="61855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1551351" y="61855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2108478" y="61855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2409387" y="59435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534597" y="6128201"/>
            <a:ext cx="1880375" cy="110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371571" y="4496840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534597" y="4681506"/>
            <a:ext cx="1836974" cy="110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1454047" y="4681506"/>
            <a:ext cx="239679" cy="1446695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>
            <a:off x="1167027" y="4681506"/>
            <a:ext cx="287020" cy="1446695"/>
          </a:xfrm>
          <a:prstGeom prst="line">
            <a:avLst/>
          </a:prstGeom>
          <a:ln w="7620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661567" y="4681506"/>
            <a:ext cx="792480" cy="1446695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1454047" y="4681506"/>
            <a:ext cx="805261" cy="144669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454047" y="4392073"/>
            <a:ext cx="0" cy="2894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3627569" y="61965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US" b="1" dirty="0" smtClean="0"/>
          </a:p>
        </p:txBody>
      </p:sp>
      <p:sp>
        <p:nvSpPr>
          <p:cNvPr id="144" name="TextBox 143"/>
          <p:cNvSpPr txBox="1"/>
          <p:nvPr/>
        </p:nvSpPr>
        <p:spPr>
          <a:xfrm>
            <a:off x="4137809" y="61965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2963" y="61965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46" name="TextBox 145"/>
          <p:cNvSpPr txBox="1"/>
          <p:nvPr/>
        </p:nvSpPr>
        <p:spPr>
          <a:xfrm>
            <a:off x="5230090" y="61965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5530999" y="59545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148" name="Straight Connector 147"/>
          <p:cNvCxnSpPr>
            <a:endCxn id="147" idx="1"/>
          </p:cNvCxnSpPr>
          <p:nvPr/>
        </p:nvCxnSpPr>
        <p:spPr>
          <a:xfrm>
            <a:off x="3656209" y="6139245"/>
            <a:ext cx="18747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493183" y="4507884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cxnSp>
        <p:nvCxnSpPr>
          <p:cNvPr id="150" name="Straight Connector 149"/>
          <p:cNvCxnSpPr/>
          <p:nvPr/>
        </p:nvCxnSpPr>
        <p:spPr>
          <a:xfrm>
            <a:off x="3656209" y="4692550"/>
            <a:ext cx="1836974" cy="110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5493183" y="5192579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cxnSp>
        <p:nvCxnSpPr>
          <p:cNvPr id="158" name="Straight Connector 157"/>
          <p:cNvCxnSpPr/>
          <p:nvPr/>
        </p:nvCxnSpPr>
        <p:spPr>
          <a:xfrm>
            <a:off x="3656209" y="5377245"/>
            <a:ext cx="1836974" cy="110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217826" y="5377245"/>
            <a:ext cx="597512" cy="762000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4217826" y="5377245"/>
            <a:ext cx="70813" cy="762000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3783179" y="4692550"/>
            <a:ext cx="792480" cy="1446695"/>
          </a:xfrm>
          <a:prstGeom prst="line">
            <a:avLst/>
          </a:prstGeom>
          <a:ln w="7620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4575659" y="4692550"/>
            <a:ext cx="805261" cy="144669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574696" y="4392073"/>
            <a:ext cx="0" cy="2894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726865" y="61947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US" b="1" dirty="0" smtClean="0"/>
          </a:p>
        </p:txBody>
      </p:sp>
      <p:sp>
        <p:nvSpPr>
          <p:cNvPr id="166" name="TextBox 165"/>
          <p:cNvSpPr txBox="1"/>
          <p:nvPr/>
        </p:nvSpPr>
        <p:spPr>
          <a:xfrm>
            <a:off x="7237105" y="61947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7772259" y="61947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8329386" y="61947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8630295" y="59527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170" name="Straight Connector 169"/>
          <p:cNvCxnSpPr/>
          <p:nvPr/>
        </p:nvCxnSpPr>
        <p:spPr>
          <a:xfrm>
            <a:off x="6755505" y="6137394"/>
            <a:ext cx="1880375" cy="110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8592479" y="4506033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6755505" y="4690699"/>
            <a:ext cx="1836974" cy="110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8574882" y="5203623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6737908" y="5388289"/>
            <a:ext cx="1836974" cy="110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7674955" y="4690699"/>
            <a:ext cx="239679" cy="1446695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7282265" y="5388289"/>
            <a:ext cx="116713" cy="749105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882475" y="4690699"/>
            <a:ext cx="792480" cy="1446695"/>
          </a:xfrm>
          <a:prstGeom prst="line">
            <a:avLst/>
          </a:prstGeom>
          <a:ln w="7620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674955" y="4690699"/>
            <a:ext cx="805261" cy="144669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7684445" y="4392073"/>
            <a:ext cx="0" cy="2894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Freeform 150"/>
          <p:cNvSpPr/>
          <p:nvPr/>
        </p:nvSpPr>
        <p:spPr>
          <a:xfrm>
            <a:off x="4062709" y="1813089"/>
            <a:ext cx="623748" cy="851779"/>
          </a:xfrm>
          <a:custGeom>
            <a:avLst/>
            <a:gdLst>
              <a:gd name="connsiteX0" fmla="*/ 110594 w 640951"/>
              <a:gd name="connsiteY0" fmla="*/ 566029 h 851779"/>
              <a:gd name="connsiteX1" fmla="*/ 40744 w 640951"/>
              <a:gd name="connsiteY1" fmla="*/ 280279 h 851779"/>
              <a:gd name="connsiteX2" fmla="*/ 15344 w 640951"/>
              <a:gd name="connsiteY2" fmla="*/ 77079 h 851779"/>
              <a:gd name="connsiteX3" fmla="*/ 282044 w 640951"/>
              <a:gd name="connsiteY3" fmla="*/ 879 h 851779"/>
              <a:gd name="connsiteX4" fmla="*/ 497944 w 640951"/>
              <a:gd name="connsiteY4" fmla="*/ 45329 h 851779"/>
              <a:gd name="connsiteX5" fmla="*/ 631294 w 640951"/>
              <a:gd name="connsiteY5" fmla="*/ 185029 h 851779"/>
              <a:gd name="connsiteX6" fmla="*/ 612244 w 640951"/>
              <a:gd name="connsiteY6" fmla="*/ 426329 h 851779"/>
              <a:gd name="connsiteX7" fmla="*/ 466194 w 640951"/>
              <a:gd name="connsiteY7" fmla="*/ 743829 h 851779"/>
              <a:gd name="connsiteX8" fmla="*/ 269344 w 640951"/>
              <a:gd name="connsiteY8" fmla="*/ 851779 h 851779"/>
              <a:gd name="connsiteX9" fmla="*/ 148694 w 640951"/>
              <a:gd name="connsiteY9" fmla="*/ 743829 h 851779"/>
              <a:gd name="connsiteX10" fmla="*/ 110594 w 640951"/>
              <a:gd name="connsiteY10" fmla="*/ 566029 h 85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951" h="851779">
                <a:moveTo>
                  <a:pt x="110594" y="566029"/>
                </a:moveTo>
                <a:cubicBezTo>
                  <a:pt x="92602" y="488771"/>
                  <a:pt x="56619" y="361771"/>
                  <a:pt x="40744" y="280279"/>
                </a:cubicBezTo>
                <a:cubicBezTo>
                  <a:pt x="24869" y="198787"/>
                  <a:pt x="-24873" y="123646"/>
                  <a:pt x="15344" y="77079"/>
                </a:cubicBezTo>
                <a:cubicBezTo>
                  <a:pt x="55561" y="30512"/>
                  <a:pt x="201611" y="6171"/>
                  <a:pt x="282044" y="879"/>
                </a:cubicBezTo>
                <a:cubicBezTo>
                  <a:pt x="362477" y="-4413"/>
                  <a:pt x="439736" y="14637"/>
                  <a:pt x="497944" y="45329"/>
                </a:cubicBezTo>
                <a:cubicBezTo>
                  <a:pt x="556152" y="76021"/>
                  <a:pt x="612244" y="121529"/>
                  <a:pt x="631294" y="185029"/>
                </a:cubicBezTo>
                <a:cubicBezTo>
                  <a:pt x="650344" y="248529"/>
                  <a:pt x="639761" y="333196"/>
                  <a:pt x="612244" y="426329"/>
                </a:cubicBezTo>
                <a:cubicBezTo>
                  <a:pt x="584727" y="519462"/>
                  <a:pt x="523344" y="672921"/>
                  <a:pt x="466194" y="743829"/>
                </a:cubicBezTo>
                <a:cubicBezTo>
                  <a:pt x="409044" y="814737"/>
                  <a:pt x="322261" y="851779"/>
                  <a:pt x="269344" y="851779"/>
                </a:cubicBezTo>
                <a:cubicBezTo>
                  <a:pt x="216427" y="851779"/>
                  <a:pt x="175152" y="790396"/>
                  <a:pt x="148694" y="743829"/>
                </a:cubicBezTo>
                <a:cubicBezTo>
                  <a:pt x="122236" y="697262"/>
                  <a:pt x="128586" y="643287"/>
                  <a:pt x="110594" y="56602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5000"/>
            </a:schemeClr>
          </a:solidFill>
          <a:ln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 152"/>
          <p:cNvSpPr/>
          <p:nvPr/>
        </p:nvSpPr>
        <p:spPr>
          <a:xfrm>
            <a:off x="836230" y="1815363"/>
            <a:ext cx="623748" cy="851779"/>
          </a:xfrm>
          <a:custGeom>
            <a:avLst/>
            <a:gdLst>
              <a:gd name="connsiteX0" fmla="*/ 110594 w 640951"/>
              <a:gd name="connsiteY0" fmla="*/ 566029 h 851779"/>
              <a:gd name="connsiteX1" fmla="*/ 40744 w 640951"/>
              <a:gd name="connsiteY1" fmla="*/ 280279 h 851779"/>
              <a:gd name="connsiteX2" fmla="*/ 15344 w 640951"/>
              <a:gd name="connsiteY2" fmla="*/ 77079 h 851779"/>
              <a:gd name="connsiteX3" fmla="*/ 282044 w 640951"/>
              <a:gd name="connsiteY3" fmla="*/ 879 h 851779"/>
              <a:gd name="connsiteX4" fmla="*/ 497944 w 640951"/>
              <a:gd name="connsiteY4" fmla="*/ 45329 h 851779"/>
              <a:gd name="connsiteX5" fmla="*/ 631294 w 640951"/>
              <a:gd name="connsiteY5" fmla="*/ 185029 h 851779"/>
              <a:gd name="connsiteX6" fmla="*/ 612244 w 640951"/>
              <a:gd name="connsiteY6" fmla="*/ 426329 h 851779"/>
              <a:gd name="connsiteX7" fmla="*/ 466194 w 640951"/>
              <a:gd name="connsiteY7" fmla="*/ 743829 h 851779"/>
              <a:gd name="connsiteX8" fmla="*/ 269344 w 640951"/>
              <a:gd name="connsiteY8" fmla="*/ 851779 h 851779"/>
              <a:gd name="connsiteX9" fmla="*/ 148694 w 640951"/>
              <a:gd name="connsiteY9" fmla="*/ 743829 h 851779"/>
              <a:gd name="connsiteX10" fmla="*/ 110594 w 640951"/>
              <a:gd name="connsiteY10" fmla="*/ 566029 h 85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951" h="851779">
                <a:moveTo>
                  <a:pt x="110594" y="566029"/>
                </a:moveTo>
                <a:cubicBezTo>
                  <a:pt x="92602" y="488771"/>
                  <a:pt x="56619" y="361771"/>
                  <a:pt x="40744" y="280279"/>
                </a:cubicBezTo>
                <a:cubicBezTo>
                  <a:pt x="24869" y="198787"/>
                  <a:pt x="-24873" y="123646"/>
                  <a:pt x="15344" y="77079"/>
                </a:cubicBezTo>
                <a:cubicBezTo>
                  <a:pt x="55561" y="30512"/>
                  <a:pt x="201611" y="6171"/>
                  <a:pt x="282044" y="879"/>
                </a:cubicBezTo>
                <a:cubicBezTo>
                  <a:pt x="362477" y="-4413"/>
                  <a:pt x="439736" y="14637"/>
                  <a:pt x="497944" y="45329"/>
                </a:cubicBezTo>
                <a:cubicBezTo>
                  <a:pt x="556152" y="76021"/>
                  <a:pt x="612244" y="121529"/>
                  <a:pt x="631294" y="185029"/>
                </a:cubicBezTo>
                <a:cubicBezTo>
                  <a:pt x="650344" y="248529"/>
                  <a:pt x="639761" y="333196"/>
                  <a:pt x="612244" y="426329"/>
                </a:cubicBezTo>
                <a:cubicBezTo>
                  <a:pt x="584727" y="519462"/>
                  <a:pt x="523344" y="672921"/>
                  <a:pt x="466194" y="743829"/>
                </a:cubicBezTo>
                <a:cubicBezTo>
                  <a:pt x="409044" y="814737"/>
                  <a:pt x="322261" y="851779"/>
                  <a:pt x="269344" y="851779"/>
                </a:cubicBezTo>
                <a:cubicBezTo>
                  <a:pt x="216427" y="851779"/>
                  <a:pt x="175152" y="790396"/>
                  <a:pt x="148694" y="743829"/>
                </a:cubicBezTo>
                <a:cubicBezTo>
                  <a:pt x="122236" y="697262"/>
                  <a:pt x="128586" y="643287"/>
                  <a:pt x="110594" y="56602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5000"/>
            </a:schemeClr>
          </a:solidFill>
          <a:ln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153"/>
          <p:cNvSpPr/>
          <p:nvPr/>
        </p:nvSpPr>
        <p:spPr>
          <a:xfrm>
            <a:off x="7288871" y="1813089"/>
            <a:ext cx="623748" cy="851779"/>
          </a:xfrm>
          <a:custGeom>
            <a:avLst/>
            <a:gdLst>
              <a:gd name="connsiteX0" fmla="*/ 110594 w 640951"/>
              <a:gd name="connsiteY0" fmla="*/ 566029 h 851779"/>
              <a:gd name="connsiteX1" fmla="*/ 40744 w 640951"/>
              <a:gd name="connsiteY1" fmla="*/ 280279 h 851779"/>
              <a:gd name="connsiteX2" fmla="*/ 15344 w 640951"/>
              <a:gd name="connsiteY2" fmla="*/ 77079 h 851779"/>
              <a:gd name="connsiteX3" fmla="*/ 282044 w 640951"/>
              <a:gd name="connsiteY3" fmla="*/ 879 h 851779"/>
              <a:gd name="connsiteX4" fmla="*/ 497944 w 640951"/>
              <a:gd name="connsiteY4" fmla="*/ 45329 h 851779"/>
              <a:gd name="connsiteX5" fmla="*/ 631294 w 640951"/>
              <a:gd name="connsiteY5" fmla="*/ 185029 h 851779"/>
              <a:gd name="connsiteX6" fmla="*/ 612244 w 640951"/>
              <a:gd name="connsiteY6" fmla="*/ 426329 h 851779"/>
              <a:gd name="connsiteX7" fmla="*/ 466194 w 640951"/>
              <a:gd name="connsiteY7" fmla="*/ 743829 h 851779"/>
              <a:gd name="connsiteX8" fmla="*/ 269344 w 640951"/>
              <a:gd name="connsiteY8" fmla="*/ 851779 h 851779"/>
              <a:gd name="connsiteX9" fmla="*/ 148694 w 640951"/>
              <a:gd name="connsiteY9" fmla="*/ 743829 h 851779"/>
              <a:gd name="connsiteX10" fmla="*/ 110594 w 640951"/>
              <a:gd name="connsiteY10" fmla="*/ 566029 h 85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951" h="851779">
                <a:moveTo>
                  <a:pt x="110594" y="566029"/>
                </a:moveTo>
                <a:cubicBezTo>
                  <a:pt x="92602" y="488771"/>
                  <a:pt x="56619" y="361771"/>
                  <a:pt x="40744" y="280279"/>
                </a:cubicBezTo>
                <a:cubicBezTo>
                  <a:pt x="24869" y="198787"/>
                  <a:pt x="-24873" y="123646"/>
                  <a:pt x="15344" y="77079"/>
                </a:cubicBezTo>
                <a:cubicBezTo>
                  <a:pt x="55561" y="30512"/>
                  <a:pt x="201611" y="6171"/>
                  <a:pt x="282044" y="879"/>
                </a:cubicBezTo>
                <a:cubicBezTo>
                  <a:pt x="362477" y="-4413"/>
                  <a:pt x="439736" y="14637"/>
                  <a:pt x="497944" y="45329"/>
                </a:cubicBezTo>
                <a:cubicBezTo>
                  <a:pt x="556152" y="76021"/>
                  <a:pt x="612244" y="121529"/>
                  <a:pt x="631294" y="185029"/>
                </a:cubicBezTo>
                <a:cubicBezTo>
                  <a:pt x="650344" y="248529"/>
                  <a:pt x="639761" y="333196"/>
                  <a:pt x="612244" y="426329"/>
                </a:cubicBezTo>
                <a:cubicBezTo>
                  <a:pt x="584727" y="519462"/>
                  <a:pt x="523344" y="672921"/>
                  <a:pt x="466194" y="743829"/>
                </a:cubicBezTo>
                <a:cubicBezTo>
                  <a:pt x="409044" y="814737"/>
                  <a:pt x="322261" y="851779"/>
                  <a:pt x="269344" y="851779"/>
                </a:cubicBezTo>
                <a:cubicBezTo>
                  <a:pt x="216427" y="851779"/>
                  <a:pt x="175152" y="790396"/>
                  <a:pt x="148694" y="743829"/>
                </a:cubicBezTo>
                <a:cubicBezTo>
                  <a:pt x="122236" y="697262"/>
                  <a:pt x="128586" y="643287"/>
                  <a:pt x="110594" y="56602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5000"/>
            </a:schemeClr>
          </a:solidFill>
          <a:ln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 185"/>
          <p:cNvSpPr/>
          <p:nvPr/>
        </p:nvSpPr>
        <p:spPr>
          <a:xfrm>
            <a:off x="-233081" y="521060"/>
            <a:ext cx="3162300" cy="2019420"/>
          </a:xfrm>
          <a:custGeom>
            <a:avLst/>
            <a:gdLst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66850 w 3162300"/>
              <a:gd name="connsiteY93" fmla="*/ 1771650 h 2019420"/>
              <a:gd name="connsiteX94" fmla="*/ 1473200 w 3162300"/>
              <a:gd name="connsiteY94" fmla="*/ 1809750 h 2019420"/>
              <a:gd name="connsiteX95" fmla="*/ 1485900 w 3162300"/>
              <a:gd name="connsiteY95" fmla="*/ 18288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66850 w 3162300"/>
              <a:gd name="connsiteY93" fmla="*/ 1771650 h 2019420"/>
              <a:gd name="connsiteX94" fmla="*/ 1473200 w 3162300"/>
              <a:gd name="connsiteY94" fmla="*/ 1809750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66850 w 3162300"/>
              <a:gd name="connsiteY93" fmla="*/ 1771650 h 2019420"/>
              <a:gd name="connsiteX94" fmla="*/ 1507067 w 3162300"/>
              <a:gd name="connsiteY94" fmla="*/ 1788583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83783 w 3162300"/>
              <a:gd name="connsiteY93" fmla="*/ 1763184 h 2019420"/>
              <a:gd name="connsiteX94" fmla="*/ 1507067 w 3162300"/>
              <a:gd name="connsiteY94" fmla="*/ 1788583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500716 w 3162300"/>
              <a:gd name="connsiteY93" fmla="*/ 1763184 h 2019420"/>
              <a:gd name="connsiteX94" fmla="*/ 1507067 w 3162300"/>
              <a:gd name="connsiteY94" fmla="*/ 1788583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500716 w 3162300"/>
              <a:gd name="connsiteY93" fmla="*/ 1763184 h 2019420"/>
              <a:gd name="connsiteX94" fmla="*/ 1507067 w 3162300"/>
              <a:gd name="connsiteY94" fmla="*/ 1788583 h 2019420"/>
              <a:gd name="connsiteX95" fmla="*/ 1532467 w 3162300"/>
              <a:gd name="connsiteY95" fmla="*/ 1807633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92250 w 3162300"/>
              <a:gd name="connsiteY92" fmla="*/ 1729316 h 2019420"/>
              <a:gd name="connsiteX93" fmla="*/ 1500716 w 3162300"/>
              <a:gd name="connsiteY93" fmla="*/ 1763184 h 2019420"/>
              <a:gd name="connsiteX94" fmla="*/ 1507067 w 3162300"/>
              <a:gd name="connsiteY94" fmla="*/ 1788583 h 2019420"/>
              <a:gd name="connsiteX95" fmla="*/ 1532467 w 3162300"/>
              <a:gd name="connsiteY95" fmla="*/ 1807633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162300" h="2019420">
                <a:moveTo>
                  <a:pt x="6350" y="1136650"/>
                </a:moveTo>
                <a:lnTo>
                  <a:pt x="6350" y="1136650"/>
                </a:lnTo>
                <a:cubicBezTo>
                  <a:pt x="16933" y="1151467"/>
                  <a:pt x="25225" y="1168225"/>
                  <a:pt x="38100" y="1181100"/>
                </a:cubicBezTo>
                <a:cubicBezTo>
                  <a:pt x="42833" y="1185833"/>
                  <a:pt x="51163" y="1184457"/>
                  <a:pt x="57150" y="1187450"/>
                </a:cubicBezTo>
                <a:cubicBezTo>
                  <a:pt x="63976" y="1190863"/>
                  <a:pt x="69850" y="1195917"/>
                  <a:pt x="76200" y="1200150"/>
                </a:cubicBezTo>
                <a:cubicBezTo>
                  <a:pt x="92161" y="1248033"/>
                  <a:pt x="70631" y="1189011"/>
                  <a:pt x="95250" y="1238250"/>
                </a:cubicBezTo>
                <a:cubicBezTo>
                  <a:pt x="98243" y="1244237"/>
                  <a:pt x="97419" y="1252073"/>
                  <a:pt x="101600" y="1257300"/>
                </a:cubicBezTo>
                <a:cubicBezTo>
                  <a:pt x="106368" y="1263259"/>
                  <a:pt x="114300" y="1265767"/>
                  <a:pt x="120650" y="1270000"/>
                </a:cubicBezTo>
                <a:cubicBezTo>
                  <a:pt x="132236" y="1287379"/>
                  <a:pt x="132347" y="1292838"/>
                  <a:pt x="152400" y="1301750"/>
                </a:cubicBezTo>
                <a:cubicBezTo>
                  <a:pt x="164633" y="1307187"/>
                  <a:pt x="179361" y="1307024"/>
                  <a:pt x="190500" y="1314450"/>
                </a:cubicBezTo>
                <a:cubicBezTo>
                  <a:pt x="215119" y="1330863"/>
                  <a:pt x="202310" y="1324737"/>
                  <a:pt x="228600" y="1333500"/>
                </a:cubicBezTo>
                <a:cubicBezTo>
                  <a:pt x="231273" y="1341519"/>
                  <a:pt x="238181" y="1367812"/>
                  <a:pt x="247650" y="1371600"/>
                </a:cubicBezTo>
                <a:cubicBezTo>
                  <a:pt x="255866" y="1374886"/>
                  <a:pt x="281739" y="1355224"/>
                  <a:pt x="285750" y="1352550"/>
                </a:cubicBezTo>
                <a:lnTo>
                  <a:pt x="298450" y="1314450"/>
                </a:lnTo>
                <a:lnTo>
                  <a:pt x="304800" y="1295400"/>
                </a:lnTo>
                <a:cubicBezTo>
                  <a:pt x="320601" y="1296980"/>
                  <a:pt x="391281" y="1303146"/>
                  <a:pt x="412750" y="1308100"/>
                </a:cubicBezTo>
                <a:cubicBezTo>
                  <a:pt x="425794" y="1311110"/>
                  <a:pt x="437502" y="1319773"/>
                  <a:pt x="450850" y="1320800"/>
                </a:cubicBezTo>
                <a:lnTo>
                  <a:pt x="533400" y="1327150"/>
                </a:lnTo>
                <a:cubicBezTo>
                  <a:pt x="548894" y="1332315"/>
                  <a:pt x="559190" y="1333890"/>
                  <a:pt x="571500" y="1346200"/>
                </a:cubicBezTo>
                <a:cubicBezTo>
                  <a:pt x="613833" y="1388533"/>
                  <a:pt x="552450" y="1344083"/>
                  <a:pt x="603250" y="1377950"/>
                </a:cubicBezTo>
                <a:cubicBezTo>
                  <a:pt x="605367" y="1384300"/>
                  <a:pt x="604867" y="1392267"/>
                  <a:pt x="609600" y="1397000"/>
                </a:cubicBezTo>
                <a:cubicBezTo>
                  <a:pt x="612637" y="1400037"/>
                  <a:pt x="653830" y="1409645"/>
                  <a:pt x="654050" y="1409700"/>
                </a:cubicBezTo>
                <a:cubicBezTo>
                  <a:pt x="672781" y="1422187"/>
                  <a:pt x="676871" y="1423115"/>
                  <a:pt x="692150" y="1441450"/>
                </a:cubicBezTo>
                <a:cubicBezTo>
                  <a:pt x="703290" y="1454818"/>
                  <a:pt x="704293" y="1468298"/>
                  <a:pt x="723900" y="1473200"/>
                </a:cubicBezTo>
                <a:cubicBezTo>
                  <a:pt x="742495" y="1477849"/>
                  <a:pt x="762000" y="1477433"/>
                  <a:pt x="781050" y="1479550"/>
                </a:cubicBezTo>
                <a:cubicBezTo>
                  <a:pt x="865620" y="1535930"/>
                  <a:pt x="740280" y="1454783"/>
                  <a:pt x="819150" y="1498600"/>
                </a:cubicBezTo>
                <a:cubicBezTo>
                  <a:pt x="832493" y="1506013"/>
                  <a:pt x="842049" y="1522618"/>
                  <a:pt x="857250" y="1524000"/>
                </a:cubicBezTo>
                <a:lnTo>
                  <a:pt x="927100" y="1530350"/>
                </a:lnTo>
                <a:cubicBezTo>
                  <a:pt x="933450" y="1532467"/>
                  <a:pt x="939497" y="1537439"/>
                  <a:pt x="946150" y="1536700"/>
                </a:cubicBezTo>
                <a:cubicBezTo>
                  <a:pt x="973354" y="1533677"/>
                  <a:pt x="983450" y="1524533"/>
                  <a:pt x="1003300" y="1511300"/>
                </a:cubicBezTo>
                <a:cubicBezTo>
                  <a:pt x="1019261" y="1463417"/>
                  <a:pt x="997731" y="1522439"/>
                  <a:pt x="1022350" y="1473200"/>
                </a:cubicBezTo>
                <a:cubicBezTo>
                  <a:pt x="1025343" y="1467213"/>
                  <a:pt x="1024519" y="1459377"/>
                  <a:pt x="1028700" y="1454150"/>
                </a:cubicBezTo>
                <a:cubicBezTo>
                  <a:pt x="1033468" y="1448191"/>
                  <a:pt x="1041400" y="1445683"/>
                  <a:pt x="1047750" y="1441450"/>
                </a:cubicBezTo>
                <a:cubicBezTo>
                  <a:pt x="1049867" y="1435100"/>
                  <a:pt x="1053000" y="1429002"/>
                  <a:pt x="1054100" y="1422400"/>
                </a:cubicBezTo>
                <a:cubicBezTo>
                  <a:pt x="1057251" y="1403494"/>
                  <a:pt x="1051878" y="1382394"/>
                  <a:pt x="1060450" y="1365250"/>
                </a:cubicBezTo>
                <a:cubicBezTo>
                  <a:pt x="1063863" y="1358424"/>
                  <a:pt x="1069737" y="1377474"/>
                  <a:pt x="1073150" y="1384300"/>
                </a:cubicBezTo>
                <a:cubicBezTo>
                  <a:pt x="1081727" y="1401454"/>
                  <a:pt x="1081948" y="1423890"/>
                  <a:pt x="1085850" y="1441450"/>
                </a:cubicBezTo>
                <a:cubicBezTo>
                  <a:pt x="1092234" y="1470180"/>
                  <a:pt x="1091200" y="1452149"/>
                  <a:pt x="1104900" y="1479550"/>
                </a:cubicBezTo>
                <a:cubicBezTo>
                  <a:pt x="1107893" y="1485537"/>
                  <a:pt x="1107999" y="1492749"/>
                  <a:pt x="1111250" y="1498600"/>
                </a:cubicBezTo>
                <a:cubicBezTo>
                  <a:pt x="1118663" y="1511943"/>
                  <a:pt x="1122170" y="1531873"/>
                  <a:pt x="1136650" y="1536700"/>
                </a:cubicBezTo>
                <a:lnTo>
                  <a:pt x="1174750" y="1549400"/>
                </a:lnTo>
                <a:cubicBezTo>
                  <a:pt x="1185333" y="1547283"/>
                  <a:pt x="1196394" y="1546840"/>
                  <a:pt x="1206500" y="1543050"/>
                </a:cubicBezTo>
                <a:cubicBezTo>
                  <a:pt x="1213646" y="1540370"/>
                  <a:pt x="1218146" y="1532201"/>
                  <a:pt x="1225550" y="1530350"/>
                </a:cubicBezTo>
                <a:cubicBezTo>
                  <a:pt x="1252559" y="1523598"/>
                  <a:pt x="1280583" y="1521883"/>
                  <a:pt x="1308100" y="1517650"/>
                </a:cubicBezTo>
                <a:cubicBezTo>
                  <a:pt x="1329313" y="1485831"/>
                  <a:pt x="1321467" y="1506774"/>
                  <a:pt x="1314450" y="1454150"/>
                </a:cubicBezTo>
                <a:cubicBezTo>
                  <a:pt x="1299378" y="1341109"/>
                  <a:pt x="1321043" y="1441998"/>
                  <a:pt x="1295400" y="1384300"/>
                </a:cubicBezTo>
                <a:cubicBezTo>
                  <a:pt x="1273128" y="1334187"/>
                  <a:pt x="1297920" y="1356347"/>
                  <a:pt x="1263650" y="1333500"/>
                </a:cubicBezTo>
                <a:cubicBezTo>
                  <a:pt x="1229641" y="1282487"/>
                  <a:pt x="1282378" y="1351555"/>
                  <a:pt x="1212850" y="1308100"/>
                </a:cubicBezTo>
                <a:cubicBezTo>
                  <a:pt x="1184227" y="1290210"/>
                  <a:pt x="1212286" y="1282136"/>
                  <a:pt x="1193800" y="1263650"/>
                </a:cubicBezTo>
                <a:cubicBezTo>
                  <a:pt x="1189067" y="1258917"/>
                  <a:pt x="1181100" y="1259417"/>
                  <a:pt x="1174750" y="1257300"/>
                </a:cubicBezTo>
                <a:cubicBezTo>
                  <a:pt x="1172633" y="1250950"/>
                  <a:pt x="1172581" y="1243477"/>
                  <a:pt x="1168400" y="1238250"/>
                </a:cubicBezTo>
                <a:cubicBezTo>
                  <a:pt x="1140883" y="1203854"/>
                  <a:pt x="1155700" y="1249362"/>
                  <a:pt x="1136650" y="1206500"/>
                </a:cubicBezTo>
                <a:cubicBezTo>
                  <a:pt x="1131213" y="1194267"/>
                  <a:pt x="1129937" y="1180374"/>
                  <a:pt x="1123950" y="1168400"/>
                </a:cubicBezTo>
                <a:cubicBezTo>
                  <a:pt x="1107837" y="1136174"/>
                  <a:pt x="1116501" y="1150876"/>
                  <a:pt x="1098550" y="1123950"/>
                </a:cubicBezTo>
                <a:cubicBezTo>
                  <a:pt x="1096433" y="1102783"/>
                  <a:pt x="1096983" y="1081177"/>
                  <a:pt x="1092200" y="1060450"/>
                </a:cubicBezTo>
                <a:cubicBezTo>
                  <a:pt x="1090484" y="1053014"/>
                  <a:pt x="1082913" y="1048226"/>
                  <a:pt x="1079500" y="1041400"/>
                </a:cubicBezTo>
                <a:cubicBezTo>
                  <a:pt x="1074945" y="1032290"/>
                  <a:pt x="1068835" y="1005088"/>
                  <a:pt x="1066800" y="996950"/>
                </a:cubicBezTo>
                <a:cubicBezTo>
                  <a:pt x="1110086" y="968093"/>
                  <a:pt x="1055508" y="1000714"/>
                  <a:pt x="1123950" y="977900"/>
                </a:cubicBezTo>
                <a:cubicBezTo>
                  <a:pt x="1131190" y="975487"/>
                  <a:pt x="1136650" y="969433"/>
                  <a:pt x="1143000" y="965200"/>
                </a:cubicBezTo>
                <a:cubicBezTo>
                  <a:pt x="1147233" y="958850"/>
                  <a:pt x="1152600" y="953124"/>
                  <a:pt x="1155700" y="946150"/>
                </a:cubicBezTo>
                <a:cubicBezTo>
                  <a:pt x="1161137" y="933917"/>
                  <a:pt x="1164167" y="920750"/>
                  <a:pt x="1168400" y="908050"/>
                </a:cubicBezTo>
                <a:cubicBezTo>
                  <a:pt x="1174452" y="889894"/>
                  <a:pt x="1177113" y="883534"/>
                  <a:pt x="1181100" y="863600"/>
                </a:cubicBezTo>
                <a:cubicBezTo>
                  <a:pt x="1183625" y="850975"/>
                  <a:pt x="1185333" y="838200"/>
                  <a:pt x="1187450" y="825500"/>
                </a:cubicBezTo>
                <a:cubicBezTo>
                  <a:pt x="1244134" y="829860"/>
                  <a:pt x="1256294" y="817253"/>
                  <a:pt x="1289050" y="844550"/>
                </a:cubicBezTo>
                <a:cubicBezTo>
                  <a:pt x="1295949" y="850299"/>
                  <a:pt x="1300250" y="859239"/>
                  <a:pt x="1308100" y="863600"/>
                </a:cubicBezTo>
                <a:cubicBezTo>
                  <a:pt x="1319802" y="870101"/>
                  <a:pt x="1346200" y="876300"/>
                  <a:pt x="1346200" y="876300"/>
                </a:cubicBezTo>
                <a:cubicBezTo>
                  <a:pt x="1348317" y="893233"/>
                  <a:pt x="1348060" y="910636"/>
                  <a:pt x="1352550" y="927100"/>
                </a:cubicBezTo>
                <a:cubicBezTo>
                  <a:pt x="1359311" y="951889"/>
                  <a:pt x="1366475" y="943588"/>
                  <a:pt x="1384300" y="952500"/>
                </a:cubicBezTo>
                <a:cubicBezTo>
                  <a:pt x="1433539" y="977119"/>
                  <a:pt x="1374517" y="955589"/>
                  <a:pt x="1422400" y="971550"/>
                </a:cubicBezTo>
                <a:cubicBezTo>
                  <a:pt x="1441853" y="968771"/>
                  <a:pt x="1470995" y="971131"/>
                  <a:pt x="1485900" y="952500"/>
                </a:cubicBezTo>
                <a:cubicBezTo>
                  <a:pt x="1490081" y="947273"/>
                  <a:pt x="1490411" y="939886"/>
                  <a:pt x="1492250" y="933450"/>
                </a:cubicBezTo>
                <a:cubicBezTo>
                  <a:pt x="1494648" y="925059"/>
                  <a:pt x="1491896" y="913637"/>
                  <a:pt x="1498600" y="908050"/>
                </a:cubicBezTo>
                <a:cubicBezTo>
                  <a:pt x="1506891" y="901141"/>
                  <a:pt x="1519814" y="904041"/>
                  <a:pt x="1530350" y="901700"/>
                </a:cubicBezTo>
                <a:cubicBezTo>
                  <a:pt x="1554270" y="896384"/>
                  <a:pt x="1553586" y="896071"/>
                  <a:pt x="1574800" y="889000"/>
                </a:cubicBezTo>
                <a:cubicBezTo>
                  <a:pt x="1576917" y="895350"/>
                  <a:pt x="1581150" y="901357"/>
                  <a:pt x="1581150" y="908050"/>
                </a:cubicBezTo>
                <a:cubicBezTo>
                  <a:pt x="1581150" y="957162"/>
                  <a:pt x="1579319" y="957992"/>
                  <a:pt x="1568450" y="990600"/>
                </a:cubicBezTo>
                <a:cubicBezTo>
                  <a:pt x="1563364" y="1082155"/>
                  <a:pt x="1557077" y="1095136"/>
                  <a:pt x="1568450" y="1174750"/>
                </a:cubicBezTo>
                <a:cubicBezTo>
                  <a:pt x="1569397" y="1181376"/>
                  <a:pt x="1572683" y="1187450"/>
                  <a:pt x="1574800" y="1193800"/>
                </a:cubicBezTo>
                <a:cubicBezTo>
                  <a:pt x="1569646" y="1235029"/>
                  <a:pt x="1571423" y="1237368"/>
                  <a:pt x="1562100" y="1270000"/>
                </a:cubicBezTo>
                <a:cubicBezTo>
                  <a:pt x="1560261" y="1276436"/>
                  <a:pt x="1558743" y="1283063"/>
                  <a:pt x="1555750" y="1289050"/>
                </a:cubicBezTo>
                <a:cubicBezTo>
                  <a:pt x="1525561" y="1349427"/>
                  <a:pt x="1563115" y="1247906"/>
                  <a:pt x="1530350" y="1346200"/>
                </a:cubicBezTo>
                <a:lnTo>
                  <a:pt x="1524000" y="1365250"/>
                </a:lnTo>
                <a:cubicBezTo>
                  <a:pt x="1519817" y="1377799"/>
                  <a:pt x="1516141" y="1394398"/>
                  <a:pt x="1504950" y="1403350"/>
                </a:cubicBezTo>
                <a:cubicBezTo>
                  <a:pt x="1499723" y="1407531"/>
                  <a:pt x="1492250" y="1407583"/>
                  <a:pt x="1485900" y="1409700"/>
                </a:cubicBezTo>
                <a:cubicBezTo>
                  <a:pt x="1483783" y="1416050"/>
                  <a:pt x="1483731" y="1423523"/>
                  <a:pt x="1479550" y="1428750"/>
                </a:cubicBezTo>
                <a:cubicBezTo>
                  <a:pt x="1474782" y="1434709"/>
                  <a:pt x="1465896" y="1436054"/>
                  <a:pt x="1460500" y="1441450"/>
                </a:cubicBezTo>
                <a:cubicBezTo>
                  <a:pt x="1455104" y="1446846"/>
                  <a:pt x="1452033" y="1454150"/>
                  <a:pt x="1447800" y="1460500"/>
                </a:cubicBezTo>
                <a:cubicBezTo>
                  <a:pt x="1440535" y="1496827"/>
                  <a:pt x="1436267" y="1500762"/>
                  <a:pt x="1447800" y="1543050"/>
                </a:cubicBezTo>
                <a:cubicBezTo>
                  <a:pt x="1449808" y="1550413"/>
                  <a:pt x="1457400" y="1555126"/>
                  <a:pt x="1460500" y="1562100"/>
                </a:cubicBezTo>
                <a:cubicBezTo>
                  <a:pt x="1465937" y="1574333"/>
                  <a:pt x="1468967" y="1587500"/>
                  <a:pt x="1473200" y="1600200"/>
                </a:cubicBezTo>
                <a:lnTo>
                  <a:pt x="1473200" y="1600200"/>
                </a:lnTo>
                <a:cubicBezTo>
                  <a:pt x="1480650" y="1644902"/>
                  <a:pt x="1475479" y="1626086"/>
                  <a:pt x="1485900" y="1657350"/>
                </a:cubicBezTo>
                <a:cubicBezTo>
                  <a:pt x="1483783" y="1682750"/>
                  <a:pt x="1489781" y="1711677"/>
                  <a:pt x="1492250" y="1729316"/>
                </a:cubicBezTo>
                <a:cubicBezTo>
                  <a:pt x="1494719" y="1746955"/>
                  <a:pt x="1498247" y="1753306"/>
                  <a:pt x="1500716" y="1763184"/>
                </a:cubicBezTo>
                <a:cubicBezTo>
                  <a:pt x="1503186" y="1773062"/>
                  <a:pt x="1501775" y="1781175"/>
                  <a:pt x="1507067" y="1788583"/>
                </a:cubicBezTo>
                <a:cubicBezTo>
                  <a:pt x="1512359" y="1795991"/>
                  <a:pt x="1523295" y="1797755"/>
                  <a:pt x="1532467" y="1807633"/>
                </a:cubicBezTo>
                <a:cubicBezTo>
                  <a:pt x="1541639" y="1817511"/>
                  <a:pt x="1553986" y="1840089"/>
                  <a:pt x="1562100" y="1847850"/>
                </a:cubicBezTo>
                <a:cubicBezTo>
                  <a:pt x="1570214" y="1855611"/>
                  <a:pt x="1575299" y="1850949"/>
                  <a:pt x="1581150" y="1854200"/>
                </a:cubicBezTo>
                <a:cubicBezTo>
                  <a:pt x="1594493" y="1861613"/>
                  <a:pt x="1619250" y="1879600"/>
                  <a:pt x="1619250" y="1879600"/>
                </a:cubicBezTo>
                <a:cubicBezTo>
                  <a:pt x="1634363" y="1924940"/>
                  <a:pt x="1624524" y="1906561"/>
                  <a:pt x="1644650" y="1936750"/>
                </a:cubicBezTo>
                <a:cubicBezTo>
                  <a:pt x="1639706" y="1956524"/>
                  <a:pt x="1628428" y="1988061"/>
                  <a:pt x="1644650" y="2006600"/>
                </a:cubicBezTo>
                <a:cubicBezTo>
                  <a:pt x="1653128" y="2016290"/>
                  <a:pt x="1670050" y="2010833"/>
                  <a:pt x="1682750" y="2012950"/>
                </a:cubicBezTo>
                <a:cubicBezTo>
                  <a:pt x="1693333" y="2010833"/>
                  <a:pt x="1704674" y="2011066"/>
                  <a:pt x="1714500" y="2006600"/>
                </a:cubicBezTo>
                <a:cubicBezTo>
                  <a:pt x="1728395" y="2000284"/>
                  <a:pt x="1739900" y="1989667"/>
                  <a:pt x="1752600" y="1981200"/>
                </a:cubicBezTo>
                <a:cubicBezTo>
                  <a:pt x="1758950" y="1976967"/>
                  <a:pt x="1764410" y="1970913"/>
                  <a:pt x="1771650" y="1968500"/>
                </a:cubicBezTo>
                <a:lnTo>
                  <a:pt x="1809750" y="1955800"/>
                </a:lnTo>
                <a:lnTo>
                  <a:pt x="1828800" y="1949450"/>
                </a:lnTo>
                <a:cubicBezTo>
                  <a:pt x="1833033" y="1943100"/>
                  <a:pt x="1836614" y="1936263"/>
                  <a:pt x="1841500" y="1930400"/>
                </a:cubicBezTo>
                <a:cubicBezTo>
                  <a:pt x="1856779" y="1912065"/>
                  <a:pt x="1860869" y="1911137"/>
                  <a:pt x="1879600" y="1898650"/>
                </a:cubicBezTo>
                <a:cubicBezTo>
                  <a:pt x="1892300" y="1902883"/>
                  <a:pt x="1906561" y="1903924"/>
                  <a:pt x="1917700" y="1911350"/>
                </a:cubicBezTo>
                <a:cubicBezTo>
                  <a:pt x="1934825" y="1922767"/>
                  <a:pt x="1936082" y="1926018"/>
                  <a:pt x="1955800" y="1930400"/>
                </a:cubicBezTo>
                <a:cubicBezTo>
                  <a:pt x="1968369" y="1933193"/>
                  <a:pt x="1981275" y="1934225"/>
                  <a:pt x="1993900" y="1936750"/>
                </a:cubicBezTo>
                <a:cubicBezTo>
                  <a:pt x="2013834" y="1940737"/>
                  <a:pt x="2020194" y="1943398"/>
                  <a:pt x="2038350" y="1949450"/>
                </a:cubicBezTo>
                <a:cubicBezTo>
                  <a:pt x="2049476" y="1982827"/>
                  <a:pt x="2036743" y="1963336"/>
                  <a:pt x="2082800" y="1974850"/>
                </a:cubicBezTo>
                <a:cubicBezTo>
                  <a:pt x="2095787" y="1978097"/>
                  <a:pt x="2120900" y="1987550"/>
                  <a:pt x="2120900" y="1987550"/>
                </a:cubicBezTo>
                <a:cubicBezTo>
                  <a:pt x="2123017" y="1993900"/>
                  <a:pt x="2123069" y="2001373"/>
                  <a:pt x="2127250" y="2006600"/>
                </a:cubicBezTo>
                <a:cubicBezTo>
                  <a:pt x="2144004" y="2027542"/>
                  <a:pt x="2154764" y="2017607"/>
                  <a:pt x="2178050" y="2012950"/>
                </a:cubicBezTo>
                <a:cubicBezTo>
                  <a:pt x="2190750" y="2004483"/>
                  <a:pt x="2211323" y="2002030"/>
                  <a:pt x="2216150" y="1987550"/>
                </a:cubicBezTo>
                <a:cubicBezTo>
                  <a:pt x="2232111" y="1939667"/>
                  <a:pt x="2210581" y="1998689"/>
                  <a:pt x="2235200" y="1949450"/>
                </a:cubicBezTo>
                <a:cubicBezTo>
                  <a:pt x="2238193" y="1943463"/>
                  <a:pt x="2237369" y="1935627"/>
                  <a:pt x="2241550" y="1930400"/>
                </a:cubicBezTo>
                <a:cubicBezTo>
                  <a:pt x="2246318" y="1924441"/>
                  <a:pt x="2254250" y="1921933"/>
                  <a:pt x="2260600" y="1917700"/>
                </a:cubicBezTo>
                <a:cubicBezTo>
                  <a:pt x="2304141" y="1923920"/>
                  <a:pt x="2315638" y="1929340"/>
                  <a:pt x="2362200" y="1917700"/>
                </a:cubicBezTo>
                <a:cubicBezTo>
                  <a:pt x="2423359" y="1902410"/>
                  <a:pt x="2341962" y="1906428"/>
                  <a:pt x="2400300" y="1898650"/>
                </a:cubicBezTo>
                <a:cubicBezTo>
                  <a:pt x="2425564" y="1895281"/>
                  <a:pt x="2451152" y="1894968"/>
                  <a:pt x="2476500" y="1892300"/>
                </a:cubicBezTo>
                <a:cubicBezTo>
                  <a:pt x="2491385" y="1890733"/>
                  <a:pt x="2506133" y="1888067"/>
                  <a:pt x="2520950" y="1885950"/>
                </a:cubicBezTo>
                <a:cubicBezTo>
                  <a:pt x="2533650" y="1881717"/>
                  <a:pt x="2545923" y="1875875"/>
                  <a:pt x="2559050" y="1873250"/>
                </a:cubicBezTo>
                <a:cubicBezTo>
                  <a:pt x="2597364" y="1865587"/>
                  <a:pt x="2580561" y="1870313"/>
                  <a:pt x="2609850" y="1860550"/>
                </a:cubicBezTo>
                <a:cubicBezTo>
                  <a:pt x="2614083" y="1854200"/>
                  <a:pt x="2616591" y="1846268"/>
                  <a:pt x="2622550" y="1841500"/>
                </a:cubicBezTo>
                <a:cubicBezTo>
                  <a:pt x="2627777" y="1837319"/>
                  <a:pt x="2636867" y="1839883"/>
                  <a:pt x="2641600" y="1835150"/>
                </a:cubicBezTo>
                <a:cubicBezTo>
                  <a:pt x="2646333" y="1830417"/>
                  <a:pt x="2643769" y="1821327"/>
                  <a:pt x="2647950" y="1816100"/>
                </a:cubicBezTo>
                <a:cubicBezTo>
                  <a:pt x="2652718" y="1810141"/>
                  <a:pt x="2660650" y="1807633"/>
                  <a:pt x="2667000" y="1803400"/>
                </a:cubicBezTo>
                <a:cubicBezTo>
                  <a:pt x="2671233" y="1797050"/>
                  <a:pt x="2674814" y="1790213"/>
                  <a:pt x="2679700" y="1784350"/>
                </a:cubicBezTo>
                <a:cubicBezTo>
                  <a:pt x="2685449" y="1777451"/>
                  <a:pt x="2694295" y="1773097"/>
                  <a:pt x="2698750" y="1765300"/>
                </a:cubicBezTo>
                <a:cubicBezTo>
                  <a:pt x="2703080" y="1757723"/>
                  <a:pt x="2702702" y="1748291"/>
                  <a:pt x="2705100" y="1739900"/>
                </a:cubicBezTo>
                <a:cubicBezTo>
                  <a:pt x="2706939" y="1733464"/>
                  <a:pt x="2709333" y="1727200"/>
                  <a:pt x="2711450" y="1720850"/>
                </a:cubicBezTo>
                <a:cubicBezTo>
                  <a:pt x="2709333" y="1695450"/>
                  <a:pt x="2710099" y="1669643"/>
                  <a:pt x="2705100" y="1644650"/>
                </a:cubicBezTo>
                <a:cubicBezTo>
                  <a:pt x="2703603" y="1637166"/>
                  <a:pt x="2695813" y="1632426"/>
                  <a:pt x="2692400" y="1625600"/>
                </a:cubicBezTo>
                <a:cubicBezTo>
                  <a:pt x="2689407" y="1619613"/>
                  <a:pt x="2688167" y="1612900"/>
                  <a:pt x="2686050" y="1606550"/>
                </a:cubicBezTo>
                <a:cubicBezTo>
                  <a:pt x="2692400" y="1604433"/>
                  <a:pt x="2698536" y="1601513"/>
                  <a:pt x="2705100" y="1600200"/>
                </a:cubicBezTo>
                <a:cubicBezTo>
                  <a:pt x="2719776" y="1597265"/>
                  <a:pt x="2735873" y="1599929"/>
                  <a:pt x="2749550" y="1593850"/>
                </a:cubicBezTo>
                <a:cubicBezTo>
                  <a:pt x="2756524" y="1590750"/>
                  <a:pt x="2755778" y="1578845"/>
                  <a:pt x="2762250" y="1574800"/>
                </a:cubicBezTo>
                <a:cubicBezTo>
                  <a:pt x="2773602" y="1567705"/>
                  <a:pt x="2800350" y="1562100"/>
                  <a:pt x="2800350" y="1562100"/>
                </a:cubicBezTo>
                <a:cubicBezTo>
                  <a:pt x="2824329" y="1526132"/>
                  <a:pt x="2801424" y="1550077"/>
                  <a:pt x="2863850" y="1536700"/>
                </a:cubicBezTo>
                <a:cubicBezTo>
                  <a:pt x="2876940" y="1533895"/>
                  <a:pt x="2901950" y="1524000"/>
                  <a:pt x="2901950" y="1524000"/>
                </a:cubicBezTo>
                <a:cubicBezTo>
                  <a:pt x="2906480" y="1510411"/>
                  <a:pt x="2909414" y="1496037"/>
                  <a:pt x="2921000" y="1485900"/>
                </a:cubicBezTo>
                <a:cubicBezTo>
                  <a:pt x="2932487" y="1475849"/>
                  <a:pt x="2959100" y="1460500"/>
                  <a:pt x="2959100" y="1460500"/>
                </a:cubicBezTo>
                <a:cubicBezTo>
                  <a:pt x="2975061" y="1412617"/>
                  <a:pt x="2951674" y="1469782"/>
                  <a:pt x="2984500" y="1428750"/>
                </a:cubicBezTo>
                <a:cubicBezTo>
                  <a:pt x="2988681" y="1423523"/>
                  <a:pt x="2987857" y="1415687"/>
                  <a:pt x="2990850" y="1409700"/>
                </a:cubicBezTo>
                <a:cubicBezTo>
                  <a:pt x="2994263" y="1402874"/>
                  <a:pt x="2999317" y="1397000"/>
                  <a:pt x="3003550" y="1390650"/>
                </a:cubicBezTo>
                <a:cubicBezTo>
                  <a:pt x="3005667" y="1380067"/>
                  <a:pt x="3002991" y="1367191"/>
                  <a:pt x="3009900" y="1358900"/>
                </a:cubicBezTo>
                <a:cubicBezTo>
                  <a:pt x="3015487" y="1352196"/>
                  <a:pt x="3027278" y="1355988"/>
                  <a:pt x="3035300" y="1352550"/>
                </a:cubicBezTo>
                <a:cubicBezTo>
                  <a:pt x="3042315" y="1349544"/>
                  <a:pt x="3048000" y="1344083"/>
                  <a:pt x="3054350" y="1339850"/>
                </a:cubicBezTo>
                <a:cubicBezTo>
                  <a:pt x="3054415" y="1339460"/>
                  <a:pt x="3060468" y="1290927"/>
                  <a:pt x="3067050" y="1282700"/>
                </a:cubicBezTo>
                <a:cubicBezTo>
                  <a:pt x="3071818" y="1276741"/>
                  <a:pt x="3079750" y="1274233"/>
                  <a:pt x="3086100" y="1270000"/>
                </a:cubicBezTo>
                <a:cubicBezTo>
                  <a:pt x="3096653" y="1238341"/>
                  <a:pt x="3098752" y="1235290"/>
                  <a:pt x="3105150" y="1206500"/>
                </a:cubicBezTo>
                <a:cubicBezTo>
                  <a:pt x="3107491" y="1195964"/>
                  <a:pt x="3104874" y="1183269"/>
                  <a:pt x="3111500" y="1174750"/>
                </a:cubicBezTo>
                <a:cubicBezTo>
                  <a:pt x="3120417" y="1163285"/>
                  <a:pt x="3146218" y="1151041"/>
                  <a:pt x="3162300" y="1143000"/>
                </a:cubicBezTo>
                <a:lnTo>
                  <a:pt x="3162300" y="0"/>
                </a:lnTo>
                <a:lnTo>
                  <a:pt x="0" y="6350"/>
                </a:lnTo>
                <a:cubicBezTo>
                  <a:pt x="2117" y="387350"/>
                  <a:pt x="5292" y="948267"/>
                  <a:pt x="6350" y="11366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7177" y="107122"/>
            <a:ext cx="292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Expansion Model 1</a:t>
            </a:r>
            <a:endParaRPr lang="en-US" b="1" baseline="-25000" dirty="0"/>
          </a:p>
        </p:txBody>
      </p:sp>
      <p:sp>
        <p:nvSpPr>
          <p:cNvPr id="188" name="Freeform 187"/>
          <p:cNvSpPr/>
          <p:nvPr/>
        </p:nvSpPr>
        <p:spPr>
          <a:xfrm>
            <a:off x="2994742" y="518786"/>
            <a:ext cx="3162300" cy="2019420"/>
          </a:xfrm>
          <a:custGeom>
            <a:avLst/>
            <a:gdLst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66850 w 3162300"/>
              <a:gd name="connsiteY93" fmla="*/ 1771650 h 2019420"/>
              <a:gd name="connsiteX94" fmla="*/ 1473200 w 3162300"/>
              <a:gd name="connsiteY94" fmla="*/ 1809750 h 2019420"/>
              <a:gd name="connsiteX95" fmla="*/ 1485900 w 3162300"/>
              <a:gd name="connsiteY95" fmla="*/ 18288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66850 w 3162300"/>
              <a:gd name="connsiteY93" fmla="*/ 1771650 h 2019420"/>
              <a:gd name="connsiteX94" fmla="*/ 1473200 w 3162300"/>
              <a:gd name="connsiteY94" fmla="*/ 1809750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66850 w 3162300"/>
              <a:gd name="connsiteY93" fmla="*/ 1771650 h 2019420"/>
              <a:gd name="connsiteX94" fmla="*/ 1507067 w 3162300"/>
              <a:gd name="connsiteY94" fmla="*/ 1788583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83783 w 3162300"/>
              <a:gd name="connsiteY93" fmla="*/ 1763184 h 2019420"/>
              <a:gd name="connsiteX94" fmla="*/ 1507067 w 3162300"/>
              <a:gd name="connsiteY94" fmla="*/ 1788583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500716 w 3162300"/>
              <a:gd name="connsiteY93" fmla="*/ 1763184 h 2019420"/>
              <a:gd name="connsiteX94" fmla="*/ 1507067 w 3162300"/>
              <a:gd name="connsiteY94" fmla="*/ 1788583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500716 w 3162300"/>
              <a:gd name="connsiteY93" fmla="*/ 1763184 h 2019420"/>
              <a:gd name="connsiteX94" fmla="*/ 1507067 w 3162300"/>
              <a:gd name="connsiteY94" fmla="*/ 1788583 h 2019420"/>
              <a:gd name="connsiteX95" fmla="*/ 1532467 w 3162300"/>
              <a:gd name="connsiteY95" fmla="*/ 1807633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92250 w 3162300"/>
              <a:gd name="connsiteY92" fmla="*/ 1729316 h 2019420"/>
              <a:gd name="connsiteX93" fmla="*/ 1500716 w 3162300"/>
              <a:gd name="connsiteY93" fmla="*/ 1763184 h 2019420"/>
              <a:gd name="connsiteX94" fmla="*/ 1507067 w 3162300"/>
              <a:gd name="connsiteY94" fmla="*/ 1788583 h 2019420"/>
              <a:gd name="connsiteX95" fmla="*/ 1532467 w 3162300"/>
              <a:gd name="connsiteY95" fmla="*/ 1807633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162300" h="2019420">
                <a:moveTo>
                  <a:pt x="6350" y="1136650"/>
                </a:moveTo>
                <a:lnTo>
                  <a:pt x="6350" y="1136650"/>
                </a:lnTo>
                <a:cubicBezTo>
                  <a:pt x="16933" y="1151467"/>
                  <a:pt x="25225" y="1168225"/>
                  <a:pt x="38100" y="1181100"/>
                </a:cubicBezTo>
                <a:cubicBezTo>
                  <a:pt x="42833" y="1185833"/>
                  <a:pt x="51163" y="1184457"/>
                  <a:pt x="57150" y="1187450"/>
                </a:cubicBezTo>
                <a:cubicBezTo>
                  <a:pt x="63976" y="1190863"/>
                  <a:pt x="69850" y="1195917"/>
                  <a:pt x="76200" y="1200150"/>
                </a:cubicBezTo>
                <a:cubicBezTo>
                  <a:pt x="92161" y="1248033"/>
                  <a:pt x="70631" y="1189011"/>
                  <a:pt x="95250" y="1238250"/>
                </a:cubicBezTo>
                <a:cubicBezTo>
                  <a:pt x="98243" y="1244237"/>
                  <a:pt x="97419" y="1252073"/>
                  <a:pt x="101600" y="1257300"/>
                </a:cubicBezTo>
                <a:cubicBezTo>
                  <a:pt x="106368" y="1263259"/>
                  <a:pt x="114300" y="1265767"/>
                  <a:pt x="120650" y="1270000"/>
                </a:cubicBezTo>
                <a:cubicBezTo>
                  <a:pt x="132236" y="1287379"/>
                  <a:pt x="132347" y="1292838"/>
                  <a:pt x="152400" y="1301750"/>
                </a:cubicBezTo>
                <a:cubicBezTo>
                  <a:pt x="164633" y="1307187"/>
                  <a:pt x="179361" y="1307024"/>
                  <a:pt x="190500" y="1314450"/>
                </a:cubicBezTo>
                <a:cubicBezTo>
                  <a:pt x="215119" y="1330863"/>
                  <a:pt x="202310" y="1324737"/>
                  <a:pt x="228600" y="1333500"/>
                </a:cubicBezTo>
                <a:cubicBezTo>
                  <a:pt x="231273" y="1341519"/>
                  <a:pt x="238181" y="1367812"/>
                  <a:pt x="247650" y="1371600"/>
                </a:cubicBezTo>
                <a:cubicBezTo>
                  <a:pt x="255866" y="1374886"/>
                  <a:pt x="281739" y="1355224"/>
                  <a:pt x="285750" y="1352550"/>
                </a:cubicBezTo>
                <a:lnTo>
                  <a:pt x="298450" y="1314450"/>
                </a:lnTo>
                <a:lnTo>
                  <a:pt x="304800" y="1295400"/>
                </a:lnTo>
                <a:cubicBezTo>
                  <a:pt x="320601" y="1296980"/>
                  <a:pt x="391281" y="1303146"/>
                  <a:pt x="412750" y="1308100"/>
                </a:cubicBezTo>
                <a:cubicBezTo>
                  <a:pt x="425794" y="1311110"/>
                  <a:pt x="437502" y="1319773"/>
                  <a:pt x="450850" y="1320800"/>
                </a:cubicBezTo>
                <a:lnTo>
                  <a:pt x="533400" y="1327150"/>
                </a:lnTo>
                <a:cubicBezTo>
                  <a:pt x="548894" y="1332315"/>
                  <a:pt x="559190" y="1333890"/>
                  <a:pt x="571500" y="1346200"/>
                </a:cubicBezTo>
                <a:cubicBezTo>
                  <a:pt x="613833" y="1388533"/>
                  <a:pt x="552450" y="1344083"/>
                  <a:pt x="603250" y="1377950"/>
                </a:cubicBezTo>
                <a:cubicBezTo>
                  <a:pt x="605367" y="1384300"/>
                  <a:pt x="604867" y="1392267"/>
                  <a:pt x="609600" y="1397000"/>
                </a:cubicBezTo>
                <a:cubicBezTo>
                  <a:pt x="612637" y="1400037"/>
                  <a:pt x="653830" y="1409645"/>
                  <a:pt x="654050" y="1409700"/>
                </a:cubicBezTo>
                <a:cubicBezTo>
                  <a:pt x="672781" y="1422187"/>
                  <a:pt x="676871" y="1423115"/>
                  <a:pt x="692150" y="1441450"/>
                </a:cubicBezTo>
                <a:cubicBezTo>
                  <a:pt x="703290" y="1454818"/>
                  <a:pt x="704293" y="1468298"/>
                  <a:pt x="723900" y="1473200"/>
                </a:cubicBezTo>
                <a:cubicBezTo>
                  <a:pt x="742495" y="1477849"/>
                  <a:pt x="762000" y="1477433"/>
                  <a:pt x="781050" y="1479550"/>
                </a:cubicBezTo>
                <a:cubicBezTo>
                  <a:pt x="865620" y="1535930"/>
                  <a:pt x="740280" y="1454783"/>
                  <a:pt x="819150" y="1498600"/>
                </a:cubicBezTo>
                <a:cubicBezTo>
                  <a:pt x="832493" y="1506013"/>
                  <a:pt x="842049" y="1522618"/>
                  <a:pt x="857250" y="1524000"/>
                </a:cubicBezTo>
                <a:lnTo>
                  <a:pt x="927100" y="1530350"/>
                </a:lnTo>
                <a:cubicBezTo>
                  <a:pt x="933450" y="1532467"/>
                  <a:pt x="939497" y="1537439"/>
                  <a:pt x="946150" y="1536700"/>
                </a:cubicBezTo>
                <a:cubicBezTo>
                  <a:pt x="973354" y="1533677"/>
                  <a:pt x="983450" y="1524533"/>
                  <a:pt x="1003300" y="1511300"/>
                </a:cubicBezTo>
                <a:cubicBezTo>
                  <a:pt x="1019261" y="1463417"/>
                  <a:pt x="997731" y="1522439"/>
                  <a:pt x="1022350" y="1473200"/>
                </a:cubicBezTo>
                <a:cubicBezTo>
                  <a:pt x="1025343" y="1467213"/>
                  <a:pt x="1024519" y="1459377"/>
                  <a:pt x="1028700" y="1454150"/>
                </a:cubicBezTo>
                <a:cubicBezTo>
                  <a:pt x="1033468" y="1448191"/>
                  <a:pt x="1041400" y="1445683"/>
                  <a:pt x="1047750" y="1441450"/>
                </a:cubicBezTo>
                <a:cubicBezTo>
                  <a:pt x="1049867" y="1435100"/>
                  <a:pt x="1053000" y="1429002"/>
                  <a:pt x="1054100" y="1422400"/>
                </a:cubicBezTo>
                <a:cubicBezTo>
                  <a:pt x="1057251" y="1403494"/>
                  <a:pt x="1051878" y="1382394"/>
                  <a:pt x="1060450" y="1365250"/>
                </a:cubicBezTo>
                <a:cubicBezTo>
                  <a:pt x="1063863" y="1358424"/>
                  <a:pt x="1069737" y="1377474"/>
                  <a:pt x="1073150" y="1384300"/>
                </a:cubicBezTo>
                <a:cubicBezTo>
                  <a:pt x="1081727" y="1401454"/>
                  <a:pt x="1081948" y="1423890"/>
                  <a:pt x="1085850" y="1441450"/>
                </a:cubicBezTo>
                <a:cubicBezTo>
                  <a:pt x="1092234" y="1470180"/>
                  <a:pt x="1091200" y="1452149"/>
                  <a:pt x="1104900" y="1479550"/>
                </a:cubicBezTo>
                <a:cubicBezTo>
                  <a:pt x="1107893" y="1485537"/>
                  <a:pt x="1107999" y="1492749"/>
                  <a:pt x="1111250" y="1498600"/>
                </a:cubicBezTo>
                <a:cubicBezTo>
                  <a:pt x="1118663" y="1511943"/>
                  <a:pt x="1122170" y="1531873"/>
                  <a:pt x="1136650" y="1536700"/>
                </a:cubicBezTo>
                <a:lnTo>
                  <a:pt x="1174750" y="1549400"/>
                </a:lnTo>
                <a:cubicBezTo>
                  <a:pt x="1185333" y="1547283"/>
                  <a:pt x="1196394" y="1546840"/>
                  <a:pt x="1206500" y="1543050"/>
                </a:cubicBezTo>
                <a:cubicBezTo>
                  <a:pt x="1213646" y="1540370"/>
                  <a:pt x="1218146" y="1532201"/>
                  <a:pt x="1225550" y="1530350"/>
                </a:cubicBezTo>
                <a:cubicBezTo>
                  <a:pt x="1252559" y="1523598"/>
                  <a:pt x="1280583" y="1521883"/>
                  <a:pt x="1308100" y="1517650"/>
                </a:cubicBezTo>
                <a:cubicBezTo>
                  <a:pt x="1329313" y="1485831"/>
                  <a:pt x="1321467" y="1506774"/>
                  <a:pt x="1314450" y="1454150"/>
                </a:cubicBezTo>
                <a:cubicBezTo>
                  <a:pt x="1299378" y="1341109"/>
                  <a:pt x="1321043" y="1441998"/>
                  <a:pt x="1295400" y="1384300"/>
                </a:cubicBezTo>
                <a:cubicBezTo>
                  <a:pt x="1273128" y="1334187"/>
                  <a:pt x="1297920" y="1356347"/>
                  <a:pt x="1263650" y="1333500"/>
                </a:cubicBezTo>
                <a:cubicBezTo>
                  <a:pt x="1229641" y="1282487"/>
                  <a:pt x="1282378" y="1351555"/>
                  <a:pt x="1212850" y="1308100"/>
                </a:cubicBezTo>
                <a:cubicBezTo>
                  <a:pt x="1184227" y="1290210"/>
                  <a:pt x="1212286" y="1282136"/>
                  <a:pt x="1193800" y="1263650"/>
                </a:cubicBezTo>
                <a:cubicBezTo>
                  <a:pt x="1189067" y="1258917"/>
                  <a:pt x="1181100" y="1259417"/>
                  <a:pt x="1174750" y="1257300"/>
                </a:cubicBezTo>
                <a:cubicBezTo>
                  <a:pt x="1172633" y="1250950"/>
                  <a:pt x="1172581" y="1243477"/>
                  <a:pt x="1168400" y="1238250"/>
                </a:cubicBezTo>
                <a:cubicBezTo>
                  <a:pt x="1140883" y="1203854"/>
                  <a:pt x="1155700" y="1249362"/>
                  <a:pt x="1136650" y="1206500"/>
                </a:cubicBezTo>
                <a:cubicBezTo>
                  <a:pt x="1131213" y="1194267"/>
                  <a:pt x="1129937" y="1180374"/>
                  <a:pt x="1123950" y="1168400"/>
                </a:cubicBezTo>
                <a:cubicBezTo>
                  <a:pt x="1107837" y="1136174"/>
                  <a:pt x="1116501" y="1150876"/>
                  <a:pt x="1098550" y="1123950"/>
                </a:cubicBezTo>
                <a:cubicBezTo>
                  <a:pt x="1096433" y="1102783"/>
                  <a:pt x="1096983" y="1081177"/>
                  <a:pt x="1092200" y="1060450"/>
                </a:cubicBezTo>
                <a:cubicBezTo>
                  <a:pt x="1090484" y="1053014"/>
                  <a:pt x="1082913" y="1048226"/>
                  <a:pt x="1079500" y="1041400"/>
                </a:cubicBezTo>
                <a:cubicBezTo>
                  <a:pt x="1074945" y="1032290"/>
                  <a:pt x="1068835" y="1005088"/>
                  <a:pt x="1066800" y="996950"/>
                </a:cubicBezTo>
                <a:cubicBezTo>
                  <a:pt x="1110086" y="968093"/>
                  <a:pt x="1055508" y="1000714"/>
                  <a:pt x="1123950" y="977900"/>
                </a:cubicBezTo>
                <a:cubicBezTo>
                  <a:pt x="1131190" y="975487"/>
                  <a:pt x="1136650" y="969433"/>
                  <a:pt x="1143000" y="965200"/>
                </a:cubicBezTo>
                <a:cubicBezTo>
                  <a:pt x="1147233" y="958850"/>
                  <a:pt x="1152600" y="953124"/>
                  <a:pt x="1155700" y="946150"/>
                </a:cubicBezTo>
                <a:cubicBezTo>
                  <a:pt x="1161137" y="933917"/>
                  <a:pt x="1164167" y="920750"/>
                  <a:pt x="1168400" y="908050"/>
                </a:cubicBezTo>
                <a:cubicBezTo>
                  <a:pt x="1174452" y="889894"/>
                  <a:pt x="1177113" y="883534"/>
                  <a:pt x="1181100" y="863600"/>
                </a:cubicBezTo>
                <a:cubicBezTo>
                  <a:pt x="1183625" y="850975"/>
                  <a:pt x="1185333" y="838200"/>
                  <a:pt x="1187450" y="825500"/>
                </a:cubicBezTo>
                <a:cubicBezTo>
                  <a:pt x="1244134" y="829860"/>
                  <a:pt x="1256294" y="817253"/>
                  <a:pt x="1289050" y="844550"/>
                </a:cubicBezTo>
                <a:cubicBezTo>
                  <a:pt x="1295949" y="850299"/>
                  <a:pt x="1300250" y="859239"/>
                  <a:pt x="1308100" y="863600"/>
                </a:cubicBezTo>
                <a:cubicBezTo>
                  <a:pt x="1319802" y="870101"/>
                  <a:pt x="1346200" y="876300"/>
                  <a:pt x="1346200" y="876300"/>
                </a:cubicBezTo>
                <a:cubicBezTo>
                  <a:pt x="1348317" y="893233"/>
                  <a:pt x="1348060" y="910636"/>
                  <a:pt x="1352550" y="927100"/>
                </a:cubicBezTo>
                <a:cubicBezTo>
                  <a:pt x="1359311" y="951889"/>
                  <a:pt x="1366475" y="943588"/>
                  <a:pt x="1384300" y="952500"/>
                </a:cubicBezTo>
                <a:cubicBezTo>
                  <a:pt x="1433539" y="977119"/>
                  <a:pt x="1374517" y="955589"/>
                  <a:pt x="1422400" y="971550"/>
                </a:cubicBezTo>
                <a:cubicBezTo>
                  <a:pt x="1441853" y="968771"/>
                  <a:pt x="1470995" y="971131"/>
                  <a:pt x="1485900" y="952500"/>
                </a:cubicBezTo>
                <a:cubicBezTo>
                  <a:pt x="1490081" y="947273"/>
                  <a:pt x="1490411" y="939886"/>
                  <a:pt x="1492250" y="933450"/>
                </a:cubicBezTo>
                <a:cubicBezTo>
                  <a:pt x="1494648" y="925059"/>
                  <a:pt x="1491896" y="913637"/>
                  <a:pt x="1498600" y="908050"/>
                </a:cubicBezTo>
                <a:cubicBezTo>
                  <a:pt x="1506891" y="901141"/>
                  <a:pt x="1519814" y="904041"/>
                  <a:pt x="1530350" y="901700"/>
                </a:cubicBezTo>
                <a:cubicBezTo>
                  <a:pt x="1554270" y="896384"/>
                  <a:pt x="1553586" y="896071"/>
                  <a:pt x="1574800" y="889000"/>
                </a:cubicBezTo>
                <a:cubicBezTo>
                  <a:pt x="1576917" y="895350"/>
                  <a:pt x="1581150" y="901357"/>
                  <a:pt x="1581150" y="908050"/>
                </a:cubicBezTo>
                <a:cubicBezTo>
                  <a:pt x="1581150" y="957162"/>
                  <a:pt x="1579319" y="957992"/>
                  <a:pt x="1568450" y="990600"/>
                </a:cubicBezTo>
                <a:cubicBezTo>
                  <a:pt x="1563364" y="1082155"/>
                  <a:pt x="1557077" y="1095136"/>
                  <a:pt x="1568450" y="1174750"/>
                </a:cubicBezTo>
                <a:cubicBezTo>
                  <a:pt x="1569397" y="1181376"/>
                  <a:pt x="1572683" y="1187450"/>
                  <a:pt x="1574800" y="1193800"/>
                </a:cubicBezTo>
                <a:cubicBezTo>
                  <a:pt x="1569646" y="1235029"/>
                  <a:pt x="1571423" y="1237368"/>
                  <a:pt x="1562100" y="1270000"/>
                </a:cubicBezTo>
                <a:cubicBezTo>
                  <a:pt x="1560261" y="1276436"/>
                  <a:pt x="1558743" y="1283063"/>
                  <a:pt x="1555750" y="1289050"/>
                </a:cubicBezTo>
                <a:cubicBezTo>
                  <a:pt x="1525561" y="1349427"/>
                  <a:pt x="1563115" y="1247906"/>
                  <a:pt x="1530350" y="1346200"/>
                </a:cubicBezTo>
                <a:lnTo>
                  <a:pt x="1524000" y="1365250"/>
                </a:lnTo>
                <a:cubicBezTo>
                  <a:pt x="1519817" y="1377799"/>
                  <a:pt x="1516141" y="1394398"/>
                  <a:pt x="1504950" y="1403350"/>
                </a:cubicBezTo>
                <a:cubicBezTo>
                  <a:pt x="1499723" y="1407531"/>
                  <a:pt x="1492250" y="1407583"/>
                  <a:pt x="1485900" y="1409700"/>
                </a:cubicBezTo>
                <a:cubicBezTo>
                  <a:pt x="1483783" y="1416050"/>
                  <a:pt x="1483731" y="1423523"/>
                  <a:pt x="1479550" y="1428750"/>
                </a:cubicBezTo>
                <a:cubicBezTo>
                  <a:pt x="1474782" y="1434709"/>
                  <a:pt x="1465896" y="1436054"/>
                  <a:pt x="1460500" y="1441450"/>
                </a:cubicBezTo>
                <a:cubicBezTo>
                  <a:pt x="1455104" y="1446846"/>
                  <a:pt x="1452033" y="1454150"/>
                  <a:pt x="1447800" y="1460500"/>
                </a:cubicBezTo>
                <a:cubicBezTo>
                  <a:pt x="1440535" y="1496827"/>
                  <a:pt x="1436267" y="1500762"/>
                  <a:pt x="1447800" y="1543050"/>
                </a:cubicBezTo>
                <a:cubicBezTo>
                  <a:pt x="1449808" y="1550413"/>
                  <a:pt x="1457400" y="1555126"/>
                  <a:pt x="1460500" y="1562100"/>
                </a:cubicBezTo>
                <a:cubicBezTo>
                  <a:pt x="1465937" y="1574333"/>
                  <a:pt x="1468967" y="1587500"/>
                  <a:pt x="1473200" y="1600200"/>
                </a:cubicBezTo>
                <a:lnTo>
                  <a:pt x="1473200" y="1600200"/>
                </a:lnTo>
                <a:cubicBezTo>
                  <a:pt x="1480650" y="1644902"/>
                  <a:pt x="1475479" y="1626086"/>
                  <a:pt x="1485900" y="1657350"/>
                </a:cubicBezTo>
                <a:cubicBezTo>
                  <a:pt x="1483783" y="1682750"/>
                  <a:pt x="1489781" y="1711677"/>
                  <a:pt x="1492250" y="1729316"/>
                </a:cubicBezTo>
                <a:cubicBezTo>
                  <a:pt x="1494719" y="1746955"/>
                  <a:pt x="1498247" y="1753306"/>
                  <a:pt x="1500716" y="1763184"/>
                </a:cubicBezTo>
                <a:cubicBezTo>
                  <a:pt x="1503186" y="1773062"/>
                  <a:pt x="1501775" y="1781175"/>
                  <a:pt x="1507067" y="1788583"/>
                </a:cubicBezTo>
                <a:cubicBezTo>
                  <a:pt x="1512359" y="1795991"/>
                  <a:pt x="1523295" y="1797755"/>
                  <a:pt x="1532467" y="1807633"/>
                </a:cubicBezTo>
                <a:cubicBezTo>
                  <a:pt x="1541639" y="1817511"/>
                  <a:pt x="1553986" y="1840089"/>
                  <a:pt x="1562100" y="1847850"/>
                </a:cubicBezTo>
                <a:cubicBezTo>
                  <a:pt x="1570214" y="1855611"/>
                  <a:pt x="1575299" y="1850949"/>
                  <a:pt x="1581150" y="1854200"/>
                </a:cubicBezTo>
                <a:cubicBezTo>
                  <a:pt x="1594493" y="1861613"/>
                  <a:pt x="1619250" y="1879600"/>
                  <a:pt x="1619250" y="1879600"/>
                </a:cubicBezTo>
                <a:cubicBezTo>
                  <a:pt x="1634363" y="1924940"/>
                  <a:pt x="1624524" y="1906561"/>
                  <a:pt x="1644650" y="1936750"/>
                </a:cubicBezTo>
                <a:cubicBezTo>
                  <a:pt x="1639706" y="1956524"/>
                  <a:pt x="1628428" y="1988061"/>
                  <a:pt x="1644650" y="2006600"/>
                </a:cubicBezTo>
                <a:cubicBezTo>
                  <a:pt x="1653128" y="2016290"/>
                  <a:pt x="1670050" y="2010833"/>
                  <a:pt x="1682750" y="2012950"/>
                </a:cubicBezTo>
                <a:cubicBezTo>
                  <a:pt x="1693333" y="2010833"/>
                  <a:pt x="1704674" y="2011066"/>
                  <a:pt x="1714500" y="2006600"/>
                </a:cubicBezTo>
                <a:cubicBezTo>
                  <a:pt x="1728395" y="2000284"/>
                  <a:pt x="1739900" y="1989667"/>
                  <a:pt x="1752600" y="1981200"/>
                </a:cubicBezTo>
                <a:cubicBezTo>
                  <a:pt x="1758950" y="1976967"/>
                  <a:pt x="1764410" y="1970913"/>
                  <a:pt x="1771650" y="1968500"/>
                </a:cubicBezTo>
                <a:lnTo>
                  <a:pt x="1809750" y="1955800"/>
                </a:lnTo>
                <a:lnTo>
                  <a:pt x="1828800" y="1949450"/>
                </a:lnTo>
                <a:cubicBezTo>
                  <a:pt x="1833033" y="1943100"/>
                  <a:pt x="1836614" y="1936263"/>
                  <a:pt x="1841500" y="1930400"/>
                </a:cubicBezTo>
                <a:cubicBezTo>
                  <a:pt x="1856779" y="1912065"/>
                  <a:pt x="1860869" y="1911137"/>
                  <a:pt x="1879600" y="1898650"/>
                </a:cubicBezTo>
                <a:cubicBezTo>
                  <a:pt x="1892300" y="1902883"/>
                  <a:pt x="1906561" y="1903924"/>
                  <a:pt x="1917700" y="1911350"/>
                </a:cubicBezTo>
                <a:cubicBezTo>
                  <a:pt x="1934825" y="1922767"/>
                  <a:pt x="1936082" y="1926018"/>
                  <a:pt x="1955800" y="1930400"/>
                </a:cubicBezTo>
                <a:cubicBezTo>
                  <a:pt x="1968369" y="1933193"/>
                  <a:pt x="1981275" y="1934225"/>
                  <a:pt x="1993900" y="1936750"/>
                </a:cubicBezTo>
                <a:cubicBezTo>
                  <a:pt x="2013834" y="1940737"/>
                  <a:pt x="2020194" y="1943398"/>
                  <a:pt x="2038350" y="1949450"/>
                </a:cubicBezTo>
                <a:cubicBezTo>
                  <a:pt x="2049476" y="1982827"/>
                  <a:pt x="2036743" y="1963336"/>
                  <a:pt x="2082800" y="1974850"/>
                </a:cubicBezTo>
                <a:cubicBezTo>
                  <a:pt x="2095787" y="1978097"/>
                  <a:pt x="2120900" y="1987550"/>
                  <a:pt x="2120900" y="1987550"/>
                </a:cubicBezTo>
                <a:cubicBezTo>
                  <a:pt x="2123017" y="1993900"/>
                  <a:pt x="2123069" y="2001373"/>
                  <a:pt x="2127250" y="2006600"/>
                </a:cubicBezTo>
                <a:cubicBezTo>
                  <a:pt x="2144004" y="2027542"/>
                  <a:pt x="2154764" y="2017607"/>
                  <a:pt x="2178050" y="2012950"/>
                </a:cubicBezTo>
                <a:cubicBezTo>
                  <a:pt x="2190750" y="2004483"/>
                  <a:pt x="2211323" y="2002030"/>
                  <a:pt x="2216150" y="1987550"/>
                </a:cubicBezTo>
                <a:cubicBezTo>
                  <a:pt x="2232111" y="1939667"/>
                  <a:pt x="2210581" y="1998689"/>
                  <a:pt x="2235200" y="1949450"/>
                </a:cubicBezTo>
                <a:cubicBezTo>
                  <a:pt x="2238193" y="1943463"/>
                  <a:pt x="2237369" y="1935627"/>
                  <a:pt x="2241550" y="1930400"/>
                </a:cubicBezTo>
                <a:cubicBezTo>
                  <a:pt x="2246318" y="1924441"/>
                  <a:pt x="2254250" y="1921933"/>
                  <a:pt x="2260600" y="1917700"/>
                </a:cubicBezTo>
                <a:cubicBezTo>
                  <a:pt x="2304141" y="1923920"/>
                  <a:pt x="2315638" y="1929340"/>
                  <a:pt x="2362200" y="1917700"/>
                </a:cubicBezTo>
                <a:cubicBezTo>
                  <a:pt x="2423359" y="1902410"/>
                  <a:pt x="2341962" y="1906428"/>
                  <a:pt x="2400300" y="1898650"/>
                </a:cubicBezTo>
                <a:cubicBezTo>
                  <a:pt x="2425564" y="1895281"/>
                  <a:pt x="2451152" y="1894968"/>
                  <a:pt x="2476500" y="1892300"/>
                </a:cubicBezTo>
                <a:cubicBezTo>
                  <a:pt x="2491385" y="1890733"/>
                  <a:pt x="2506133" y="1888067"/>
                  <a:pt x="2520950" y="1885950"/>
                </a:cubicBezTo>
                <a:cubicBezTo>
                  <a:pt x="2533650" y="1881717"/>
                  <a:pt x="2545923" y="1875875"/>
                  <a:pt x="2559050" y="1873250"/>
                </a:cubicBezTo>
                <a:cubicBezTo>
                  <a:pt x="2597364" y="1865587"/>
                  <a:pt x="2580561" y="1870313"/>
                  <a:pt x="2609850" y="1860550"/>
                </a:cubicBezTo>
                <a:cubicBezTo>
                  <a:pt x="2614083" y="1854200"/>
                  <a:pt x="2616591" y="1846268"/>
                  <a:pt x="2622550" y="1841500"/>
                </a:cubicBezTo>
                <a:cubicBezTo>
                  <a:pt x="2627777" y="1837319"/>
                  <a:pt x="2636867" y="1839883"/>
                  <a:pt x="2641600" y="1835150"/>
                </a:cubicBezTo>
                <a:cubicBezTo>
                  <a:pt x="2646333" y="1830417"/>
                  <a:pt x="2643769" y="1821327"/>
                  <a:pt x="2647950" y="1816100"/>
                </a:cubicBezTo>
                <a:cubicBezTo>
                  <a:pt x="2652718" y="1810141"/>
                  <a:pt x="2660650" y="1807633"/>
                  <a:pt x="2667000" y="1803400"/>
                </a:cubicBezTo>
                <a:cubicBezTo>
                  <a:pt x="2671233" y="1797050"/>
                  <a:pt x="2674814" y="1790213"/>
                  <a:pt x="2679700" y="1784350"/>
                </a:cubicBezTo>
                <a:cubicBezTo>
                  <a:pt x="2685449" y="1777451"/>
                  <a:pt x="2694295" y="1773097"/>
                  <a:pt x="2698750" y="1765300"/>
                </a:cubicBezTo>
                <a:cubicBezTo>
                  <a:pt x="2703080" y="1757723"/>
                  <a:pt x="2702702" y="1748291"/>
                  <a:pt x="2705100" y="1739900"/>
                </a:cubicBezTo>
                <a:cubicBezTo>
                  <a:pt x="2706939" y="1733464"/>
                  <a:pt x="2709333" y="1727200"/>
                  <a:pt x="2711450" y="1720850"/>
                </a:cubicBezTo>
                <a:cubicBezTo>
                  <a:pt x="2709333" y="1695450"/>
                  <a:pt x="2710099" y="1669643"/>
                  <a:pt x="2705100" y="1644650"/>
                </a:cubicBezTo>
                <a:cubicBezTo>
                  <a:pt x="2703603" y="1637166"/>
                  <a:pt x="2695813" y="1632426"/>
                  <a:pt x="2692400" y="1625600"/>
                </a:cubicBezTo>
                <a:cubicBezTo>
                  <a:pt x="2689407" y="1619613"/>
                  <a:pt x="2688167" y="1612900"/>
                  <a:pt x="2686050" y="1606550"/>
                </a:cubicBezTo>
                <a:cubicBezTo>
                  <a:pt x="2692400" y="1604433"/>
                  <a:pt x="2698536" y="1601513"/>
                  <a:pt x="2705100" y="1600200"/>
                </a:cubicBezTo>
                <a:cubicBezTo>
                  <a:pt x="2719776" y="1597265"/>
                  <a:pt x="2735873" y="1599929"/>
                  <a:pt x="2749550" y="1593850"/>
                </a:cubicBezTo>
                <a:cubicBezTo>
                  <a:pt x="2756524" y="1590750"/>
                  <a:pt x="2755778" y="1578845"/>
                  <a:pt x="2762250" y="1574800"/>
                </a:cubicBezTo>
                <a:cubicBezTo>
                  <a:pt x="2773602" y="1567705"/>
                  <a:pt x="2800350" y="1562100"/>
                  <a:pt x="2800350" y="1562100"/>
                </a:cubicBezTo>
                <a:cubicBezTo>
                  <a:pt x="2824329" y="1526132"/>
                  <a:pt x="2801424" y="1550077"/>
                  <a:pt x="2863850" y="1536700"/>
                </a:cubicBezTo>
                <a:cubicBezTo>
                  <a:pt x="2876940" y="1533895"/>
                  <a:pt x="2901950" y="1524000"/>
                  <a:pt x="2901950" y="1524000"/>
                </a:cubicBezTo>
                <a:cubicBezTo>
                  <a:pt x="2906480" y="1510411"/>
                  <a:pt x="2909414" y="1496037"/>
                  <a:pt x="2921000" y="1485900"/>
                </a:cubicBezTo>
                <a:cubicBezTo>
                  <a:pt x="2932487" y="1475849"/>
                  <a:pt x="2959100" y="1460500"/>
                  <a:pt x="2959100" y="1460500"/>
                </a:cubicBezTo>
                <a:cubicBezTo>
                  <a:pt x="2975061" y="1412617"/>
                  <a:pt x="2951674" y="1469782"/>
                  <a:pt x="2984500" y="1428750"/>
                </a:cubicBezTo>
                <a:cubicBezTo>
                  <a:pt x="2988681" y="1423523"/>
                  <a:pt x="2987857" y="1415687"/>
                  <a:pt x="2990850" y="1409700"/>
                </a:cubicBezTo>
                <a:cubicBezTo>
                  <a:pt x="2994263" y="1402874"/>
                  <a:pt x="2999317" y="1397000"/>
                  <a:pt x="3003550" y="1390650"/>
                </a:cubicBezTo>
                <a:cubicBezTo>
                  <a:pt x="3005667" y="1380067"/>
                  <a:pt x="3002991" y="1367191"/>
                  <a:pt x="3009900" y="1358900"/>
                </a:cubicBezTo>
                <a:cubicBezTo>
                  <a:pt x="3015487" y="1352196"/>
                  <a:pt x="3027278" y="1355988"/>
                  <a:pt x="3035300" y="1352550"/>
                </a:cubicBezTo>
                <a:cubicBezTo>
                  <a:pt x="3042315" y="1349544"/>
                  <a:pt x="3048000" y="1344083"/>
                  <a:pt x="3054350" y="1339850"/>
                </a:cubicBezTo>
                <a:cubicBezTo>
                  <a:pt x="3054415" y="1339460"/>
                  <a:pt x="3060468" y="1290927"/>
                  <a:pt x="3067050" y="1282700"/>
                </a:cubicBezTo>
                <a:cubicBezTo>
                  <a:pt x="3071818" y="1276741"/>
                  <a:pt x="3079750" y="1274233"/>
                  <a:pt x="3086100" y="1270000"/>
                </a:cubicBezTo>
                <a:cubicBezTo>
                  <a:pt x="3096653" y="1238341"/>
                  <a:pt x="3098752" y="1235290"/>
                  <a:pt x="3105150" y="1206500"/>
                </a:cubicBezTo>
                <a:cubicBezTo>
                  <a:pt x="3107491" y="1195964"/>
                  <a:pt x="3104874" y="1183269"/>
                  <a:pt x="3111500" y="1174750"/>
                </a:cubicBezTo>
                <a:cubicBezTo>
                  <a:pt x="3120417" y="1163285"/>
                  <a:pt x="3146218" y="1151041"/>
                  <a:pt x="3162300" y="1143000"/>
                </a:cubicBezTo>
                <a:lnTo>
                  <a:pt x="3162300" y="0"/>
                </a:lnTo>
                <a:lnTo>
                  <a:pt x="0" y="6350"/>
                </a:lnTo>
                <a:cubicBezTo>
                  <a:pt x="2117" y="387350"/>
                  <a:pt x="5292" y="948267"/>
                  <a:pt x="6350" y="11366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reeform 188"/>
          <p:cNvSpPr/>
          <p:nvPr/>
        </p:nvSpPr>
        <p:spPr>
          <a:xfrm>
            <a:off x="6220904" y="525723"/>
            <a:ext cx="3162300" cy="2019420"/>
          </a:xfrm>
          <a:custGeom>
            <a:avLst/>
            <a:gdLst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66850 w 3162300"/>
              <a:gd name="connsiteY93" fmla="*/ 1771650 h 2019420"/>
              <a:gd name="connsiteX94" fmla="*/ 1473200 w 3162300"/>
              <a:gd name="connsiteY94" fmla="*/ 1809750 h 2019420"/>
              <a:gd name="connsiteX95" fmla="*/ 1485900 w 3162300"/>
              <a:gd name="connsiteY95" fmla="*/ 18288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66850 w 3162300"/>
              <a:gd name="connsiteY93" fmla="*/ 1771650 h 2019420"/>
              <a:gd name="connsiteX94" fmla="*/ 1473200 w 3162300"/>
              <a:gd name="connsiteY94" fmla="*/ 1809750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66850 w 3162300"/>
              <a:gd name="connsiteY93" fmla="*/ 1771650 h 2019420"/>
              <a:gd name="connsiteX94" fmla="*/ 1507067 w 3162300"/>
              <a:gd name="connsiteY94" fmla="*/ 1788583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483783 w 3162300"/>
              <a:gd name="connsiteY93" fmla="*/ 1763184 h 2019420"/>
              <a:gd name="connsiteX94" fmla="*/ 1507067 w 3162300"/>
              <a:gd name="connsiteY94" fmla="*/ 1788583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500716 w 3162300"/>
              <a:gd name="connsiteY93" fmla="*/ 1763184 h 2019420"/>
              <a:gd name="connsiteX94" fmla="*/ 1507067 w 3162300"/>
              <a:gd name="connsiteY94" fmla="*/ 1788583 h 2019420"/>
              <a:gd name="connsiteX95" fmla="*/ 1519767 w 3162300"/>
              <a:gd name="connsiteY95" fmla="*/ 1816100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79550 w 3162300"/>
              <a:gd name="connsiteY92" fmla="*/ 1733550 h 2019420"/>
              <a:gd name="connsiteX93" fmla="*/ 1500716 w 3162300"/>
              <a:gd name="connsiteY93" fmla="*/ 1763184 h 2019420"/>
              <a:gd name="connsiteX94" fmla="*/ 1507067 w 3162300"/>
              <a:gd name="connsiteY94" fmla="*/ 1788583 h 2019420"/>
              <a:gd name="connsiteX95" fmla="*/ 1532467 w 3162300"/>
              <a:gd name="connsiteY95" fmla="*/ 1807633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  <a:gd name="connsiteX0" fmla="*/ 6350 w 3162300"/>
              <a:gd name="connsiteY0" fmla="*/ 1136650 h 2019420"/>
              <a:gd name="connsiteX1" fmla="*/ 6350 w 3162300"/>
              <a:gd name="connsiteY1" fmla="*/ 1136650 h 2019420"/>
              <a:gd name="connsiteX2" fmla="*/ 38100 w 3162300"/>
              <a:gd name="connsiteY2" fmla="*/ 1181100 h 2019420"/>
              <a:gd name="connsiteX3" fmla="*/ 57150 w 3162300"/>
              <a:gd name="connsiteY3" fmla="*/ 1187450 h 2019420"/>
              <a:gd name="connsiteX4" fmla="*/ 76200 w 3162300"/>
              <a:gd name="connsiteY4" fmla="*/ 1200150 h 2019420"/>
              <a:gd name="connsiteX5" fmla="*/ 95250 w 3162300"/>
              <a:gd name="connsiteY5" fmla="*/ 1238250 h 2019420"/>
              <a:gd name="connsiteX6" fmla="*/ 101600 w 3162300"/>
              <a:gd name="connsiteY6" fmla="*/ 1257300 h 2019420"/>
              <a:gd name="connsiteX7" fmla="*/ 120650 w 3162300"/>
              <a:gd name="connsiteY7" fmla="*/ 1270000 h 2019420"/>
              <a:gd name="connsiteX8" fmla="*/ 152400 w 3162300"/>
              <a:gd name="connsiteY8" fmla="*/ 1301750 h 2019420"/>
              <a:gd name="connsiteX9" fmla="*/ 190500 w 3162300"/>
              <a:gd name="connsiteY9" fmla="*/ 1314450 h 2019420"/>
              <a:gd name="connsiteX10" fmla="*/ 228600 w 3162300"/>
              <a:gd name="connsiteY10" fmla="*/ 1333500 h 2019420"/>
              <a:gd name="connsiteX11" fmla="*/ 247650 w 3162300"/>
              <a:gd name="connsiteY11" fmla="*/ 1371600 h 2019420"/>
              <a:gd name="connsiteX12" fmla="*/ 285750 w 3162300"/>
              <a:gd name="connsiteY12" fmla="*/ 1352550 h 2019420"/>
              <a:gd name="connsiteX13" fmla="*/ 298450 w 3162300"/>
              <a:gd name="connsiteY13" fmla="*/ 1314450 h 2019420"/>
              <a:gd name="connsiteX14" fmla="*/ 304800 w 3162300"/>
              <a:gd name="connsiteY14" fmla="*/ 1295400 h 2019420"/>
              <a:gd name="connsiteX15" fmla="*/ 412750 w 3162300"/>
              <a:gd name="connsiteY15" fmla="*/ 1308100 h 2019420"/>
              <a:gd name="connsiteX16" fmla="*/ 450850 w 3162300"/>
              <a:gd name="connsiteY16" fmla="*/ 1320800 h 2019420"/>
              <a:gd name="connsiteX17" fmla="*/ 533400 w 3162300"/>
              <a:gd name="connsiteY17" fmla="*/ 1327150 h 2019420"/>
              <a:gd name="connsiteX18" fmla="*/ 571500 w 3162300"/>
              <a:gd name="connsiteY18" fmla="*/ 1346200 h 2019420"/>
              <a:gd name="connsiteX19" fmla="*/ 603250 w 3162300"/>
              <a:gd name="connsiteY19" fmla="*/ 1377950 h 2019420"/>
              <a:gd name="connsiteX20" fmla="*/ 609600 w 3162300"/>
              <a:gd name="connsiteY20" fmla="*/ 1397000 h 2019420"/>
              <a:gd name="connsiteX21" fmla="*/ 654050 w 3162300"/>
              <a:gd name="connsiteY21" fmla="*/ 1409700 h 2019420"/>
              <a:gd name="connsiteX22" fmla="*/ 692150 w 3162300"/>
              <a:gd name="connsiteY22" fmla="*/ 1441450 h 2019420"/>
              <a:gd name="connsiteX23" fmla="*/ 723900 w 3162300"/>
              <a:gd name="connsiteY23" fmla="*/ 1473200 h 2019420"/>
              <a:gd name="connsiteX24" fmla="*/ 781050 w 3162300"/>
              <a:gd name="connsiteY24" fmla="*/ 1479550 h 2019420"/>
              <a:gd name="connsiteX25" fmla="*/ 819150 w 3162300"/>
              <a:gd name="connsiteY25" fmla="*/ 1498600 h 2019420"/>
              <a:gd name="connsiteX26" fmla="*/ 857250 w 3162300"/>
              <a:gd name="connsiteY26" fmla="*/ 1524000 h 2019420"/>
              <a:gd name="connsiteX27" fmla="*/ 927100 w 3162300"/>
              <a:gd name="connsiteY27" fmla="*/ 1530350 h 2019420"/>
              <a:gd name="connsiteX28" fmla="*/ 946150 w 3162300"/>
              <a:gd name="connsiteY28" fmla="*/ 1536700 h 2019420"/>
              <a:gd name="connsiteX29" fmla="*/ 1003300 w 3162300"/>
              <a:gd name="connsiteY29" fmla="*/ 1511300 h 2019420"/>
              <a:gd name="connsiteX30" fmla="*/ 1022350 w 3162300"/>
              <a:gd name="connsiteY30" fmla="*/ 1473200 h 2019420"/>
              <a:gd name="connsiteX31" fmla="*/ 1028700 w 3162300"/>
              <a:gd name="connsiteY31" fmla="*/ 1454150 h 2019420"/>
              <a:gd name="connsiteX32" fmla="*/ 1047750 w 3162300"/>
              <a:gd name="connsiteY32" fmla="*/ 1441450 h 2019420"/>
              <a:gd name="connsiteX33" fmla="*/ 1054100 w 3162300"/>
              <a:gd name="connsiteY33" fmla="*/ 1422400 h 2019420"/>
              <a:gd name="connsiteX34" fmla="*/ 1060450 w 3162300"/>
              <a:gd name="connsiteY34" fmla="*/ 1365250 h 2019420"/>
              <a:gd name="connsiteX35" fmla="*/ 1073150 w 3162300"/>
              <a:gd name="connsiteY35" fmla="*/ 1384300 h 2019420"/>
              <a:gd name="connsiteX36" fmla="*/ 1085850 w 3162300"/>
              <a:gd name="connsiteY36" fmla="*/ 1441450 h 2019420"/>
              <a:gd name="connsiteX37" fmla="*/ 1104900 w 3162300"/>
              <a:gd name="connsiteY37" fmla="*/ 1479550 h 2019420"/>
              <a:gd name="connsiteX38" fmla="*/ 1111250 w 3162300"/>
              <a:gd name="connsiteY38" fmla="*/ 1498600 h 2019420"/>
              <a:gd name="connsiteX39" fmla="*/ 1136650 w 3162300"/>
              <a:gd name="connsiteY39" fmla="*/ 1536700 h 2019420"/>
              <a:gd name="connsiteX40" fmla="*/ 1174750 w 3162300"/>
              <a:gd name="connsiteY40" fmla="*/ 1549400 h 2019420"/>
              <a:gd name="connsiteX41" fmla="*/ 1206500 w 3162300"/>
              <a:gd name="connsiteY41" fmla="*/ 1543050 h 2019420"/>
              <a:gd name="connsiteX42" fmla="*/ 1225550 w 3162300"/>
              <a:gd name="connsiteY42" fmla="*/ 1530350 h 2019420"/>
              <a:gd name="connsiteX43" fmla="*/ 1308100 w 3162300"/>
              <a:gd name="connsiteY43" fmla="*/ 1517650 h 2019420"/>
              <a:gd name="connsiteX44" fmla="*/ 1314450 w 3162300"/>
              <a:gd name="connsiteY44" fmla="*/ 1454150 h 2019420"/>
              <a:gd name="connsiteX45" fmla="*/ 1295400 w 3162300"/>
              <a:gd name="connsiteY45" fmla="*/ 1384300 h 2019420"/>
              <a:gd name="connsiteX46" fmla="*/ 1263650 w 3162300"/>
              <a:gd name="connsiteY46" fmla="*/ 1333500 h 2019420"/>
              <a:gd name="connsiteX47" fmla="*/ 1212850 w 3162300"/>
              <a:gd name="connsiteY47" fmla="*/ 1308100 h 2019420"/>
              <a:gd name="connsiteX48" fmla="*/ 1193800 w 3162300"/>
              <a:gd name="connsiteY48" fmla="*/ 1263650 h 2019420"/>
              <a:gd name="connsiteX49" fmla="*/ 1174750 w 3162300"/>
              <a:gd name="connsiteY49" fmla="*/ 1257300 h 2019420"/>
              <a:gd name="connsiteX50" fmla="*/ 1168400 w 3162300"/>
              <a:gd name="connsiteY50" fmla="*/ 1238250 h 2019420"/>
              <a:gd name="connsiteX51" fmla="*/ 1136650 w 3162300"/>
              <a:gd name="connsiteY51" fmla="*/ 1206500 h 2019420"/>
              <a:gd name="connsiteX52" fmla="*/ 1123950 w 3162300"/>
              <a:gd name="connsiteY52" fmla="*/ 1168400 h 2019420"/>
              <a:gd name="connsiteX53" fmla="*/ 1098550 w 3162300"/>
              <a:gd name="connsiteY53" fmla="*/ 1123950 h 2019420"/>
              <a:gd name="connsiteX54" fmla="*/ 1092200 w 3162300"/>
              <a:gd name="connsiteY54" fmla="*/ 1060450 h 2019420"/>
              <a:gd name="connsiteX55" fmla="*/ 1079500 w 3162300"/>
              <a:gd name="connsiteY55" fmla="*/ 1041400 h 2019420"/>
              <a:gd name="connsiteX56" fmla="*/ 1066800 w 3162300"/>
              <a:gd name="connsiteY56" fmla="*/ 996950 h 2019420"/>
              <a:gd name="connsiteX57" fmla="*/ 1123950 w 3162300"/>
              <a:gd name="connsiteY57" fmla="*/ 977900 h 2019420"/>
              <a:gd name="connsiteX58" fmla="*/ 1143000 w 3162300"/>
              <a:gd name="connsiteY58" fmla="*/ 965200 h 2019420"/>
              <a:gd name="connsiteX59" fmla="*/ 1155700 w 3162300"/>
              <a:gd name="connsiteY59" fmla="*/ 946150 h 2019420"/>
              <a:gd name="connsiteX60" fmla="*/ 1168400 w 3162300"/>
              <a:gd name="connsiteY60" fmla="*/ 908050 h 2019420"/>
              <a:gd name="connsiteX61" fmla="*/ 1181100 w 3162300"/>
              <a:gd name="connsiteY61" fmla="*/ 863600 h 2019420"/>
              <a:gd name="connsiteX62" fmla="*/ 1187450 w 3162300"/>
              <a:gd name="connsiteY62" fmla="*/ 825500 h 2019420"/>
              <a:gd name="connsiteX63" fmla="*/ 1289050 w 3162300"/>
              <a:gd name="connsiteY63" fmla="*/ 844550 h 2019420"/>
              <a:gd name="connsiteX64" fmla="*/ 1308100 w 3162300"/>
              <a:gd name="connsiteY64" fmla="*/ 863600 h 2019420"/>
              <a:gd name="connsiteX65" fmla="*/ 1346200 w 3162300"/>
              <a:gd name="connsiteY65" fmla="*/ 876300 h 2019420"/>
              <a:gd name="connsiteX66" fmla="*/ 1352550 w 3162300"/>
              <a:gd name="connsiteY66" fmla="*/ 927100 h 2019420"/>
              <a:gd name="connsiteX67" fmla="*/ 1384300 w 3162300"/>
              <a:gd name="connsiteY67" fmla="*/ 952500 h 2019420"/>
              <a:gd name="connsiteX68" fmla="*/ 1422400 w 3162300"/>
              <a:gd name="connsiteY68" fmla="*/ 971550 h 2019420"/>
              <a:gd name="connsiteX69" fmla="*/ 1485900 w 3162300"/>
              <a:gd name="connsiteY69" fmla="*/ 952500 h 2019420"/>
              <a:gd name="connsiteX70" fmla="*/ 1492250 w 3162300"/>
              <a:gd name="connsiteY70" fmla="*/ 933450 h 2019420"/>
              <a:gd name="connsiteX71" fmla="*/ 1498600 w 3162300"/>
              <a:gd name="connsiteY71" fmla="*/ 908050 h 2019420"/>
              <a:gd name="connsiteX72" fmla="*/ 1530350 w 3162300"/>
              <a:gd name="connsiteY72" fmla="*/ 901700 h 2019420"/>
              <a:gd name="connsiteX73" fmla="*/ 1574800 w 3162300"/>
              <a:gd name="connsiteY73" fmla="*/ 889000 h 2019420"/>
              <a:gd name="connsiteX74" fmla="*/ 1581150 w 3162300"/>
              <a:gd name="connsiteY74" fmla="*/ 908050 h 2019420"/>
              <a:gd name="connsiteX75" fmla="*/ 1568450 w 3162300"/>
              <a:gd name="connsiteY75" fmla="*/ 990600 h 2019420"/>
              <a:gd name="connsiteX76" fmla="*/ 1568450 w 3162300"/>
              <a:gd name="connsiteY76" fmla="*/ 1174750 h 2019420"/>
              <a:gd name="connsiteX77" fmla="*/ 1574800 w 3162300"/>
              <a:gd name="connsiteY77" fmla="*/ 1193800 h 2019420"/>
              <a:gd name="connsiteX78" fmla="*/ 1562100 w 3162300"/>
              <a:gd name="connsiteY78" fmla="*/ 1270000 h 2019420"/>
              <a:gd name="connsiteX79" fmla="*/ 1555750 w 3162300"/>
              <a:gd name="connsiteY79" fmla="*/ 1289050 h 2019420"/>
              <a:gd name="connsiteX80" fmla="*/ 1530350 w 3162300"/>
              <a:gd name="connsiteY80" fmla="*/ 1346200 h 2019420"/>
              <a:gd name="connsiteX81" fmla="*/ 1524000 w 3162300"/>
              <a:gd name="connsiteY81" fmla="*/ 1365250 h 2019420"/>
              <a:gd name="connsiteX82" fmla="*/ 1504950 w 3162300"/>
              <a:gd name="connsiteY82" fmla="*/ 1403350 h 2019420"/>
              <a:gd name="connsiteX83" fmla="*/ 1485900 w 3162300"/>
              <a:gd name="connsiteY83" fmla="*/ 1409700 h 2019420"/>
              <a:gd name="connsiteX84" fmla="*/ 1479550 w 3162300"/>
              <a:gd name="connsiteY84" fmla="*/ 1428750 h 2019420"/>
              <a:gd name="connsiteX85" fmla="*/ 1460500 w 3162300"/>
              <a:gd name="connsiteY85" fmla="*/ 1441450 h 2019420"/>
              <a:gd name="connsiteX86" fmla="*/ 1447800 w 3162300"/>
              <a:gd name="connsiteY86" fmla="*/ 1460500 h 2019420"/>
              <a:gd name="connsiteX87" fmla="*/ 1447800 w 3162300"/>
              <a:gd name="connsiteY87" fmla="*/ 1543050 h 2019420"/>
              <a:gd name="connsiteX88" fmla="*/ 1460500 w 3162300"/>
              <a:gd name="connsiteY88" fmla="*/ 1562100 h 2019420"/>
              <a:gd name="connsiteX89" fmla="*/ 1473200 w 3162300"/>
              <a:gd name="connsiteY89" fmla="*/ 1600200 h 2019420"/>
              <a:gd name="connsiteX90" fmla="*/ 1473200 w 3162300"/>
              <a:gd name="connsiteY90" fmla="*/ 1600200 h 2019420"/>
              <a:gd name="connsiteX91" fmla="*/ 1485900 w 3162300"/>
              <a:gd name="connsiteY91" fmla="*/ 1657350 h 2019420"/>
              <a:gd name="connsiteX92" fmla="*/ 1492250 w 3162300"/>
              <a:gd name="connsiteY92" fmla="*/ 1729316 h 2019420"/>
              <a:gd name="connsiteX93" fmla="*/ 1500716 w 3162300"/>
              <a:gd name="connsiteY93" fmla="*/ 1763184 h 2019420"/>
              <a:gd name="connsiteX94" fmla="*/ 1507067 w 3162300"/>
              <a:gd name="connsiteY94" fmla="*/ 1788583 h 2019420"/>
              <a:gd name="connsiteX95" fmla="*/ 1532467 w 3162300"/>
              <a:gd name="connsiteY95" fmla="*/ 1807633 h 2019420"/>
              <a:gd name="connsiteX96" fmla="*/ 1562100 w 3162300"/>
              <a:gd name="connsiteY96" fmla="*/ 1847850 h 2019420"/>
              <a:gd name="connsiteX97" fmla="*/ 1581150 w 3162300"/>
              <a:gd name="connsiteY97" fmla="*/ 1854200 h 2019420"/>
              <a:gd name="connsiteX98" fmla="*/ 1619250 w 3162300"/>
              <a:gd name="connsiteY98" fmla="*/ 1879600 h 2019420"/>
              <a:gd name="connsiteX99" fmla="*/ 1644650 w 3162300"/>
              <a:gd name="connsiteY99" fmla="*/ 1936750 h 2019420"/>
              <a:gd name="connsiteX100" fmla="*/ 1644650 w 3162300"/>
              <a:gd name="connsiteY100" fmla="*/ 2006600 h 2019420"/>
              <a:gd name="connsiteX101" fmla="*/ 1682750 w 3162300"/>
              <a:gd name="connsiteY101" fmla="*/ 2012950 h 2019420"/>
              <a:gd name="connsiteX102" fmla="*/ 1714500 w 3162300"/>
              <a:gd name="connsiteY102" fmla="*/ 2006600 h 2019420"/>
              <a:gd name="connsiteX103" fmla="*/ 1752600 w 3162300"/>
              <a:gd name="connsiteY103" fmla="*/ 1981200 h 2019420"/>
              <a:gd name="connsiteX104" fmla="*/ 1771650 w 3162300"/>
              <a:gd name="connsiteY104" fmla="*/ 1968500 h 2019420"/>
              <a:gd name="connsiteX105" fmla="*/ 1809750 w 3162300"/>
              <a:gd name="connsiteY105" fmla="*/ 1955800 h 2019420"/>
              <a:gd name="connsiteX106" fmla="*/ 1828800 w 3162300"/>
              <a:gd name="connsiteY106" fmla="*/ 1949450 h 2019420"/>
              <a:gd name="connsiteX107" fmla="*/ 1841500 w 3162300"/>
              <a:gd name="connsiteY107" fmla="*/ 1930400 h 2019420"/>
              <a:gd name="connsiteX108" fmla="*/ 1879600 w 3162300"/>
              <a:gd name="connsiteY108" fmla="*/ 1898650 h 2019420"/>
              <a:gd name="connsiteX109" fmla="*/ 1917700 w 3162300"/>
              <a:gd name="connsiteY109" fmla="*/ 1911350 h 2019420"/>
              <a:gd name="connsiteX110" fmla="*/ 1955800 w 3162300"/>
              <a:gd name="connsiteY110" fmla="*/ 1930400 h 2019420"/>
              <a:gd name="connsiteX111" fmla="*/ 1993900 w 3162300"/>
              <a:gd name="connsiteY111" fmla="*/ 1936750 h 2019420"/>
              <a:gd name="connsiteX112" fmla="*/ 2038350 w 3162300"/>
              <a:gd name="connsiteY112" fmla="*/ 1949450 h 2019420"/>
              <a:gd name="connsiteX113" fmla="*/ 2082800 w 3162300"/>
              <a:gd name="connsiteY113" fmla="*/ 1974850 h 2019420"/>
              <a:gd name="connsiteX114" fmla="*/ 2120900 w 3162300"/>
              <a:gd name="connsiteY114" fmla="*/ 1987550 h 2019420"/>
              <a:gd name="connsiteX115" fmla="*/ 2127250 w 3162300"/>
              <a:gd name="connsiteY115" fmla="*/ 2006600 h 2019420"/>
              <a:gd name="connsiteX116" fmla="*/ 2178050 w 3162300"/>
              <a:gd name="connsiteY116" fmla="*/ 2012950 h 2019420"/>
              <a:gd name="connsiteX117" fmla="*/ 2216150 w 3162300"/>
              <a:gd name="connsiteY117" fmla="*/ 1987550 h 2019420"/>
              <a:gd name="connsiteX118" fmla="*/ 2235200 w 3162300"/>
              <a:gd name="connsiteY118" fmla="*/ 1949450 h 2019420"/>
              <a:gd name="connsiteX119" fmla="*/ 2241550 w 3162300"/>
              <a:gd name="connsiteY119" fmla="*/ 1930400 h 2019420"/>
              <a:gd name="connsiteX120" fmla="*/ 2260600 w 3162300"/>
              <a:gd name="connsiteY120" fmla="*/ 1917700 h 2019420"/>
              <a:gd name="connsiteX121" fmla="*/ 2362200 w 3162300"/>
              <a:gd name="connsiteY121" fmla="*/ 1917700 h 2019420"/>
              <a:gd name="connsiteX122" fmla="*/ 2400300 w 3162300"/>
              <a:gd name="connsiteY122" fmla="*/ 1898650 h 2019420"/>
              <a:gd name="connsiteX123" fmla="*/ 2476500 w 3162300"/>
              <a:gd name="connsiteY123" fmla="*/ 1892300 h 2019420"/>
              <a:gd name="connsiteX124" fmla="*/ 2520950 w 3162300"/>
              <a:gd name="connsiteY124" fmla="*/ 1885950 h 2019420"/>
              <a:gd name="connsiteX125" fmla="*/ 2559050 w 3162300"/>
              <a:gd name="connsiteY125" fmla="*/ 1873250 h 2019420"/>
              <a:gd name="connsiteX126" fmla="*/ 2609850 w 3162300"/>
              <a:gd name="connsiteY126" fmla="*/ 1860550 h 2019420"/>
              <a:gd name="connsiteX127" fmla="*/ 2622550 w 3162300"/>
              <a:gd name="connsiteY127" fmla="*/ 1841500 h 2019420"/>
              <a:gd name="connsiteX128" fmla="*/ 2641600 w 3162300"/>
              <a:gd name="connsiteY128" fmla="*/ 1835150 h 2019420"/>
              <a:gd name="connsiteX129" fmla="*/ 2647950 w 3162300"/>
              <a:gd name="connsiteY129" fmla="*/ 1816100 h 2019420"/>
              <a:gd name="connsiteX130" fmla="*/ 2667000 w 3162300"/>
              <a:gd name="connsiteY130" fmla="*/ 1803400 h 2019420"/>
              <a:gd name="connsiteX131" fmla="*/ 2679700 w 3162300"/>
              <a:gd name="connsiteY131" fmla="*/ 1784350 h 2019420"/>
              <a:gd name="connsiteX132" fmla="*/ 2698750 w 3162300"/>
              <a:gd name="connsiteY132" fmla="*/ 1765300 h 2019420"/>
              <a:gd name="connsiteX133" fmla="*/ 2705100 w 3162300"/>
              <a:gd name="connsiteY133" fmla="*/ 1739900 h 2019420"/>
              <a:gd name="connsiteX134" fmla="*/ 2711450 w 3162300"/>
              <a:gd name="connsiteY134" fmla="*/ 1720850 h 2019420"/>
              <a:gd name="connsiteX135" fmla="*/ 2705100 w 3162300"/>
              <a:gd name="connsiteY135" fmla="*/ 1644650 h 2019420"/>
              <a:gd name="connsiteX136" fmla="*/ 2692400 w 3162300"/>
              <a:gd name="connsiteY136" fmla="*/ 1625600 h 2019420"/>
              <a:gd name="connsiteX137" fmla="*/ 2686050 w 3162300"/>
              <a:gd name="connsiteY137" fmla="*/ 1606550 h 2019420"/>
              <a:gd name="connsiteX138" fmla="*/ 2705100 w 3162300"/>
              <a:gd name="connsiteY138" fmla="*/ 1600200 h 2019420"/>
              <a:gd name="connsiteX139" fmla="*/ 2749550 w 3162300"/>
              <a:gd name="connsiteY139" fmla="*/ 1593850 h 2019420"/>
              <a:gd name="connsiteX140" fmla="*/ 2762250 w 3162300"/>
              <a:gd name="connsiteY140" fmla="*/ 1574800 h 2019420"/>
              <a:gd name="connsiteX141" fmla="*/ 2800350 w 3162300"/>
              <a:gd name="connsiteY141" fmla="*/ 1562100 h 2019420"/>
              <a:gd name="connsiteX142" fmla="*/ 2863850 w 3162300"/>
              <a:gd name="connsiteY142" fmla="*/ 1536700 h 2019420"/>
              <a:gd name="connsiteX143" fmla="*/ 2901950 w 3162300"/>
              <a:gd name="connsiteY143" fmla="*/ 1524000 h 2019420"/>
              <a:gd name="connsiteX144" fmla="*/ 2921000 w 3162300"/>
              <a:gd name="connsiteY144" fmla="*/ 1485900 h 2019420"/>
              <a:gd name="connsiteX145" fmla="*/ 2959100 w 3162300"/>
              <a:gd name="connsiteY145" fmla="*/ 1460500 h 2019420"/>
              <a:gd name="connsiteX146" fmla="*/ 2984500 w 3162300"/>
              <a:gd name="connsiteY146" fmla="*/ 1428750 h 2019420"/>
              <a:gd name="connsiteX147" fmla="*/ 2990850 w 3162300"/>
              <a:gd name="connsiteY147" fmla="*/ 1409700 h 2019420"/>
              <a:gd name="connsiteX148" fmla="*/ 3003550 w 3162300"/>
              <a:gd name="connsiteY148" fmla="*/ 1390650 h 2019420"/>
              <a:gd name="connsiteX149" fmla="*/ 3009900 w 3162300"/>
              <a:gd name="connsiteY149" fmla="*/ 1358900 h 2019420"/>
              <a:gd name="connsiteX150" fmla="*/ 3035300 w 3162300"/>
              <a:gd name="connsiteY150" fmla="*/ 1352550 h 2019420"/>
              <a:gd name="connsiteX151" fmla="*/ 3054350 w 3162300"/>
              <a:gd name="connsiteY151" fmla="*/ 1339850 h 2019420"/>
              <a:gd name="connsiteX152" fmla="*/ 3067050 w 3162300"/>
              <a:gd name="connsiteY152" fmla="*/ 1282700 h 2019420"/>
              <a:gd name="connsiteX153" fmla="*/ 3086100 w 3162300"/>
              <a:gd name="connsiteY153" fmla="*/ 1270000 h 2019420"/>
              <a:gd name="connsiteX154" fmla="*/ 3105150 w 3162300"/>
              <a:gd name="connsiteY154" fmla="*/ 1206500 h 2019420"/>
              <a:gd name="connsiteX155" fmla="*/ 3111500 w 3162300"/>
              <a:gd name="connsiteY155" fmla="*/ 1174750 h 2019420"/>
              <a:gd name="connsiteX156" fmla="*/ 3162300 w 3162300"/>
              <a:gd name="connsiteY156" fmla="*/ 1143000 h 2019420"/>
              <a:gd name="connsiteX157" fmla="*/ 3162300 w 3162300"/>
              <a:gd name="connsiteY157" fmla="*/ 0 h 2019420"/>
              <a:gd name="connsiteX158" fmla="*/ 0 w 3162300"/>
              <a:gd name="connsiteY158" fmla="*/ 6350 h 2019420"/>
              <a:gd name="connsiteX159" fmla="*/ 6350 w 3162300"/>
              <a:gd name="connsiteY159" fmla="*/ 1136650 h 201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162300" h="2019420">
                <a:moveTo>
                  <a:pt x="6350" y="1136650"/>
                </a:moveTo>
                <a:lnTo>
                  <a:pt x="6350" y="1136650"/>
                </a:lnTo>
                <a:cubicBezTo>
                  <a:pt x="16933" y="1151467"/>
                  <a:pt x="25225" y="1168225"/>
                  <a:pt x="38100" y="1181100"/>
                </a:cubicBezTo>
                <a:cubicBezTo>
                  <a:pt x="42833" y="1185833"/>
                  <a:pt x="51163" y="1184457"/>
                  <a:pt x="57150" y="1187450"/>
                </a:cubicBezTo>
                <a:cubicBezTo>
                  <a:pt x="63976" y="1190863"/>
                  <a:pt x="69850" y="1195917"/>
                  <a:pt x="76200" y="1200150"/>
                </a:cubicBezTo>
                <a:cubicBezTo>
                  <a:pt x="92161" y="1248033"/>
                  <a:pt x="70631" y="1189011"/>
                  <a:pt x="95250" y="1238250"/>
                </a:cubicBezTo>
                <a:cubicBezTo>
                  <a:pt x="98243" y="1244237"/>
                  <a:pt x="97419" y="1252073"/>
                  <a:pt x="101600" y="1257300"/>
                </a:cubicBezTo>
                <a:cubicBezTo>
                  <a:pt x="106368" y="1263259"/>
                  <a:pt x="114300" y="1265767"/>
                  <a:pt x="120650" y="1270000"/>
                </a:cubicBezTo>
                <a:cubicBezTo>
                  <a:pt x="132236" y="1287379"/>
                  <a:pt x="132347" y="1292838"/>
                  <a:pt x="152400" y="1301750"/>
                </a:cubicBezTo>
                <a:cubicBezTo>
                  <a:pt x="164633" y="1307187"/>
                  <a:pt x="179361" y="1307024"/>
                  <a:pt x="190500" y="1314450"/>
                </a:cubicBezTo>
                <a:cubicBezTo>
                  <a:pt x="215119" y="1330863"/>
                  <a:pt x="202310" y="1324737"/>
                  <a:pt x="228600" y="1333500"/>
                </a:cubicBezTo>
                <a:cubicBezTo>
                  <a:pt x="231273" y="1341519"/>
                  <a:pt x="238181" y="1367812"/>
                  <a:pt x="247650" y="1371600"/>
                </a:cubicBezTo>
                <a:cubicBezTo>
                  <a:pt x="255866" y="1374886"/>
                  <a:pt x="281739" y="1355224"/>
                  <a:pt x="285750" y="1352550"/>
                </a:cubicBezTo>
                <a:lnTo>
                  <a:pt x="298450" y="1314450"/>
                </a:lnTo>
                <a:lnTo>
                  <a:pt x="304800" y="1295400"/>
                </a:lnTo>
                <a:cubicBezTo>
                  <a:pt x="320601" y="1296980"/>
                  <a:pt x="391281" y="1303146"/>
                  <a:pt x="412750" y="1308100"/>
                </a:cubicBezTo>
                <a:cubicBezTo>
                  <a:pt x="425794" y="1311110"/>
                  <a:pt x="437502" y="1319773"/>
                  <a:pt x="450850" y="1320800"/>
                </a:cubicBezTo>
                <a:lnTo>
                  <a:pt x="533400" y="1327150"/>
                </a:lnTo>
                <a:cubicBezTo>
                  <a:pt x="548894" y="1332315"/>
                  <a:pt x="559190" y="1333890"/>
                  <a:pt x="571500" y="1346200"/>
                </a:cubicBezTo>
                <a:cubicBezTo>
                  <a:pt x="613833" y="1388533"/>
                  <a:pt x="552450" y="1344083"/>
                  <a:pt x="603250" y="1377950"/>
                </a:cubicBezTo>
                <a:cubicBezTo>
                  <a:pt x="605367" y="1384300"/>
                  <a:pt x="604867" y="1392267"/>
                  <a:pt x="609600" y="1397000"/>
                </a:cubicBezTo>
                <a:cubicBezTo>
                  <a:pt x="612637" y="1400037"/>
                  <a:pt x="653830" y="1409645"/>
                  <a:pt x="654050" y="1409700"/>
                </a:cubicBezTo>
                <a:cubicBezTo>
                  <a:pt x="672781" y="1422187"/>
                  <a:pt x="676871" y="1423115"/>
                  <a:pt x="692150" y="1441450"/>
                </a:cubicBezTo>
                <a:cubicBezTo>
                  <a:pt x="703290" y="1454818"/>
                  <a:pt x="704293" y="1468298"/>
                  <a:pt x="723900" y="1473200"/>
                </a:cubicBezTo>
                <a:cubicBezTo>
                  <a:pt x="742495" y="1477849"/>
                  <a:pt x="762000" y="1477433"/>
                  <a:pt x="781050" y="1479550"/>
                </a:cubicBezTo>
                <a:cubicBezTo>
                  <a:pt x="865620" y="1535930"/>
                  <a:pt x="740280" y="1454783"/>
                  <a:pt x="819150" y="1498600"/>
                </a:cubicBezTo>
                <a:cubicBezTo>
                  <a:pt x="832493" y="1506013"/>
                  <a:pt x="842049" y="1522618"/>
                  <a:pt x="857250" y="1524000"/>
                </a:cubicBezTo>
                <a:lnTo>
                  <a:pt x="927100" y="1530350"/>
                </a:lnTo>
                <a:cubicBezTo>
                  <a:pt x="933450" y="1532467"/>
                  <a:pt x="939497" y="1537439"/>
                  <a:pt x="946150" y="1536700"/>
                </a:cubicBezTo>
                <a:cubicBezTo>
                  <a:pt x="973354" y="1533677"/>
                  <a:pt x="983450" y="1524533"/>
                  <a:pt x="1003300" y="1511300"/>
                </a:cubicBezTo>
                <a:cubicBezTo>
                  <a:pt x="1019261" y="1463417"/>
                  <a:pt x="997731" y="1522439"/>
                  <a:pt x="1022350" y="1473200"/>
                </a:cubicBezTo>
                <a:cubicBezTo>
                  <a:pt x="1025343" y="1467213"/>
                  <a:pt x="1024519" y="1459377"/>
                  <a:pt x="1028700" y="1454150"/>
                </a:cubicBezTo>
                <a:cubicBezTo>
                  <a:pt x="1033468" y="1448191"/>
                  <a:pt x="1041400" y="1445683"/>
                  <a:pt x="1047750" y="1441450"/>
                </a:cubicBezTo>
                <a:cubicBezTo>
                  <a:pt x="1049867" y="1435100"/>
                  <a:pt x="1053000" y="1429002"/>
                  <a:pt x="1054100" y="1422400"/>
                </a:cubicBezTo>
                <a:cubicBezTo>
                  <a:pt x="1057251" y="1403494"/>
                  <a:pt x="1051878" y="1382394"/>
                  <a:pt x="1060450" y="1365250"/>
                </a:cubicBezTo>
                <a:cubicBezTo>
                  <a:pt x="1063863" y="1358424"/>
                  <a:pt x="1069737" y="1377474"/>
                  <a:pt x="1073150" y="1384300"/>
                </a:cubicBezTo>
                <a:cubicBezTo>
                  <a:pt x="1081727" y="1401454"/>
                  <a:pt x="1081948" y="1423890"/>
                  <a:pt x="1085850" y="1441450"/>
                </a:cubicBezTo>
                <a:cubicBezTo>
                  <a:pt x="1092234" y="1470180"/>
                  <a:pt x="1091200" y="1452149"/>
                  <a:pt x="1104900" y="1479550"/>
                </a:cubicBezTo>
                <a:cubicBezTo>
                  <a:pt x="1107893" y="1485537"/>
                  <a:pt x="1107999" y="1492749"/>
                  <a:pt x="1111250" y="1498600"/>
                </a:cubicBezTo>
                <a:cubicBezTo>
                  <a:pt x="1118663" y="1511943"/>
                  <a:pt x="1122170" y="1531873"/>
                  <a:pt x="1136650" y="1536700"/>
                </a:cubicBezTo>
                <a:lnTo>
                  <a:pt x="1174750" y="1549400"/>
                </a:lnTo>
                <a:cubicBezTo>
                  <a:pt x="1185333" y="1547283"/>
                  <a:pt x="1196394" y="1546840"/>
                  <a:pt x="1206500" y="1543050"/>
                </a:cubicBezTo>
                <a:cubicBezTo>
                  <a:pt x="1213646" y="1540370"/>
                  <a:pt x="1218146" y="1532201"/>
                  <a:pt x="1225550" y="1530350"/>
                </a:cubicBezTo>
                <a:cubicBezTo>
                  <a:pt x="1252559" y="1523598"/>
                  <a:pt x="1280583" y="1521883"/>
                  <a:pt x="1308100" y="1517650"/>
                </a:cubicBezTo>
                <a:cubicBezTo>
                  <a:pt x="1329313" y="1485831"/>
                  <a:pt x="1321467" y="1506774"/>
                  <a:pt x="1314450" y="1454150"/>
                </a:cubicBezTo>
                <a:cubicBezTo>
                  <a:pt x="1299378" y="1341109"/>
                  <a:pt x="1321043" y="1441998"/>
                  <a:pt x="1295400" y="1384300"/>
                </a:cubicBezTo>
                <a:cubicBezTo>
                  <a:pt x="1273128" y="1334187"/>
                  <a:pt x="1297920" y="1356347"/>
                  <a:pt x="1263650" y="1333500"/>
                </a:cubicBezTo>
                <a:cubicBezTo>
                  <a:pt x="1229641" y="1282487"/>
                  <a:pt x="1282378" y="1351555"/>
                  <a:pt x="1212850" y="1308100"/>
                </a:cubicBezTo>
                <a:cubicBezTo>
                  <a:pt x="1184227" y="1290210"/>
                  <a:pt x="1212286" y="1282136"/>
                  <a:pt x="1193800" y="1263650"/>
                </a:cubicBezTo>
                <a:cubicBezTo>
                  <a:pt x="1189067" y="1258917"/>
                  <a:pt x="1181100" y="1259417"/>
                  <a:pt x="1174750" y="1257300"/>
                </a:cubicBezTo>
                <a:cubicBezTo>
                  <a:pt x="1172633" y="1250950"/>
                  <a:pt x="1172581" y="1243477"/>
                  <a:pt x="1168400" y="1238250"/>
                </a:cubicBezTo>
                <a:cubicBezTo>
                  <a:pt x="1140883" y="1203854"/>
                  <a:pt x="1155700" y="1249362"/>
                  <a:pt x="1136650" y="1206500"/>
                </a:cubicBezTo>
                <a:cubicBezTo>
                  <a:pt x="1131213" y="1194267"/>
                  <a:pt x="1129937" y="1180374"/>
                  <a:pt x="1123950" y="1168400"/>
                </a:cubicBezTo>
                <a:cubicBezTo>
                  <a:pt x="1107837" y="1136174"/>
                  <a:pt x="1116501" y="1150876"/>
                  <a:pt x="1098550" y="1123950"/>
                </a:cubicBezTo>
                <a:cubicBezTo>
                  <a:pt x="1096433" y="1102783"/>
                  <a:pt x="1096983" y="1081177"/>
                  <a:pt x="1092200" y="1060450"/>
                </a:cubicBezTo>
                <a:cubicBezTo>
                  <a:pt x="1090484" y="1053014"/>
                  <a:pt x="1082913" y="1048226"/>
                  <a:pt x="1079500" y="1041400"/>
                </a:cubicBezTo>
                <a:cubicBezTo>
                  <a:pt x="1074945" y="1032290"/>
                  <a:pt x="1068835" y="1005088"/>
                  <a:pt x="1066800" y="996950"/>
                </a:cubicBezTo>
                <a:cubicBezTo>
                  <a:pt x="1110086" y="968093"/>
                  <a:pt x="1055508" y="1000714"/>
                  <a:pt x="1123950" y="977900"/>
                </a:cubicBezTo>
                <a:cubicBezTo>
                  <a:pt x="1131190" y="975487"/>
                  <a:pt x="1136650" y="969433"/>
                  <a:pt x="1143000" y="965200"/>
                </a:cubicBezTo>
                <a:cubicBezTo>
                  <a:pt x="1147233" y="958850"/>
                  <a:pt x="1152600" y="953124"/>
                  <a:pt x="1155700" y="946150"/>
                </a:cubicBezTo>
                <a:cubicBezTo>
                  <a:pt x="1161137" y="933917"/>
                  <a:pt x="1164167" y="920750"/>
                  <a:pt x="1168400" y="908050"/>
                </a:cubicBezTo>
                <a:cubicBezTo>
                  <a:pt x="1174452" y="889894"/>
                  <a:pt x="1177113" y="883534"/>
                  <a:pt x="1181100" y="863600"/>
                </a:cubicBezTo>
                <a:cubicBezTo>
                  <a:pt x="1183625" y="850975"/>
                  <a:pt x="1185333" y="838200"/>
                  <a:pt x="1187450" y="825500"/>
                </a:cubicBezTo>
                <a:cubicBezTo>
                  <a:pt x="1244134" y="829860"/>
                  <a:pt x="1256294" y="817253"/>
                  <a:pt x="1289050" y="844550"/>
                </a:cubicBezTo>
                <a:cubicBezTo>
                  <a:pt x="1295949" y="850299"/>
                  <a:pt x="1300250" y="859239"/>
                  <a:pt x="1308100" y="863600"/>
                </a:cubicBezTo>
                <a:cubicBezTo>
                  <a:pt x="1319802" y="870101"/>
                  <a:pt x="1346200" y="876300"/>
                  <a:pt x="1346200" y="876300"/>
                </a:cubicBezTo>
                <a:cubicBezTo>
                  <a:pt x="1348317" y="893233"/>
                  <a:pt x="1348060" y="910636"/>
                  <a:pt x="1352550" y="927100"/>
                </a:cubicBezTo>
                <a:cubicBezTo>
                  <a:pt x="1359311" y="951889"/>
                  <a:pt x="1366475" y="943588"/>
                  <a:pt x="1384300" y="952500"/>
                </a:cubicBezTo>
                <a:cubicBezTo>
                  <a:pt x="1433539" y="977119"/>
                  <a:pt x="1374517" y="955589"/>
                  <a:pt x="1422400" y="971550"/>
                </a:cubicBezTo>
                <a:cubicBezTo>
                  <a:pt x="1441853" y="968771"/>
                  <a:pt x="1470995" y="971131"/>
                  <a:pt x="1485900" y="952500"/>
                </a:cubicBezTo>
                <a:cubicBezTo>
                  <a:pt x="1490081" y="947273"/>
                  <a:pt x="1490411" y="939886"/>
                  <a:pt x="1492250" y="933450"/>
                </a:cubicBezTo>
                <a:cubicBezTo>
                  <a:pt x="1494648" y="925059"/>
                  <a:pt x="1491896" y="913637"/>
                  <a:pt x="1498600" y="908050"/>
                </a:cubicBezTo>
                <a:cubicBezTo>
                  <a:pt x="1506891" y="901141"/>
                  <a:pt x="1519814" y="904041"/>
                  <a:pt x="1530350" y="901700"/>
                </a:cubicBezTo>
                <a:cubicBezTo>
                  <a:pt x="1554270" y="896384"/>
                  <a:pt x="1553586" y="896071"/>
                  <a:pt x="1574800" y="889000"/>
                </a:cubicBezTo>
                <a:cubicBezTo>
                  <a:pt x="1576917" y="895350"/>
                  <a:pt x="1581150" y="901357"/>
                  <a:pt x="1581150" y="908050"/>
                </a:cubicBezTo>
                <a:cubicBezTo>
                  <a:pt x="1581150" y="957162"/>
                  <a:pt x="1579319" y="957992"/>
                  <a:pt x="1568450" y="990600"/>
                </a:cubicBezTo>
                <a:cubicBezTo>
                  <a:pt x="1563364" y="1082155"/>
                  <a:pt x="1557077" y="1095136"/>
                  <a:pt x="1568450" y="1174750"/>
                </a:cubicBezTo>
                <a:cubicBezTo>
                  <a:pt x="1569397" y="1181376"/>
                  <a:pt x="1572683" y="1187450"/>
                  <a:pt x="1574800" y="1193800"/>
                </a:cubicBezTo>
                <a:cubicBezTo>
                  <a:pt x="1569646" y="1235029"/>
                  <a:pt x="1571423" y="1237368"/>
                  <a:pt x="1562100" y="1270000"/>
                </a:cubicBezTo>
                <a:cubicBezTo>
                  <a:pt x="1560261" y="1276436"/>
                  <a:pt x="1558743" y="1283063"/>
                  <a:pt x="1555750" y="1289050"/>
                </a:cubicBezTo>
                <a:cubicBezTo>
                  <a:pt x="1525561" y="1349427"/>
                  <a:pt x="1563115" y="1247906"/>
                  <a:pt x="1530350" y="1346200"/>
                </a:cubicBezTo>
                <a:lnTo>
                  <a:pt x="1524000" y="1365250"/>
                </a:lnTo>
                <a:cubicBezTo>
                  <a:pt x="1519817" y="1377799"/>
                  <a:pt x="1516141" y="1394398"/>
                  <a:pt x="1504950" y="1403350"/>
                </a:cubicBezTo>
                <a:cubicBezTo>
                  <a:pt x="1499723" y="1407531"/>
                  <a:pt x="1492250" y="1407583"/>
                  <a:pt x="1485900" y="1409700"/>
                </a:cubicBezTo>
                <a:cubicBezTo>
                  <a:pt x="1483783" y="1416050"/>
                  <a:pt x="1483731" y="1423523"/>
                  <a:pt x="1479550" y="1428750"/>
                </a:cubicBezTo>
                <a:cubicBezTo>
                  <a:pt x="1474782" y="1434709"/>
                  <a:pt x="1465896" y="1436054"/>
                  <a:pt x="1460500" y="1441450"/>
                </a:cubicBezTo>
                <a:cubicBezTo>
                  <a:pt x="1455104" y="1446846"/>
                  <a:pt x="1452033" y="1454150"/>
                  <a:pt x="1447800" y="1460500"/>
                </a:cubicBezTo>
                <a:cubicBezTo>
                  <a:pt x="1440535" y="1496827"/>
                  <a:pt x="1436267" y="1500762"/>
                  <a:pt x="1447800" y="1543050"/>
                </a:cubicBezTo>
                <a:cubicBezTo>
                  <a:pt x="1449808" y="1550413"/>
                  <a:pt x="1457400" y="1555126"/>
                  <a:pt x="1460500" y="1562100"/>
                </a:cubicBezTo>
                <a:cubicBezTo>
                  <a:pt x="1465937" y="1574333"/>
                  <a:pt x="1468967" y="1587500"/>
                  <a:pt x="1473200" y="1600200"/>
                </a:cubicBezTo>
                <a:lnTo>
                  <a:pt x="1473200" y="1600200"/>
                </a:lnTo>
                <a:cubicBezTo>
                  <a:pt x="1480650" y="1644902"/>
                  <a:pt x="1475479" y="1626086"/>
                  <a:pt x="1485900" y="1657350"/>
                </a:cubicBezTo>
                <a:cubicBezTo>
                  <a:pt x="1483783" y="1682750"/>
                  <a:pt x="1489781" y="1711677"/>
                  <a:pt x="1492250" y="1729316"/>
                </a:cubicBezTo>
                <a:cubicBezTo>
                  <a:pt x="1494719" y="1746955"/>
                  <a:pt x="1498247" y="1753306"/>
                  <a:pt x="1500716" y="1763184"/>
                </a:cubicBezTo>
                <a:cubicBezTo>
                  <a:pt x="1503186" y="1773062"/>
                  <a:pt x="1501775" y="1781175"/>
                  <a:pt x="1507067" y="1788583"/>
                </a:cubicBezTo>
                <a:cubicBezTo>
                  <a:pt x="1512359" y="1795991"/>
                  <a:pt x="1523295" y="1797755"/>
                  <a:pt x="1532467" y="1807633"/>
                </a:cubicBezTo>
                <a:cubicBezTo>
                  <a:pt x="1541639" y="1817511"/>
                  <a:pt x="1553986" y="1840089"/>
                  <a:pt x="1562100" y="1847850"/>
                </a:cubicBezTo>
                <a:cubicBezTo>
                  <a:pt x="1570214" y="1855611"/>
                  <a:pt x="1575299" y="1850949"/>
                  <a:pt x="1581150" y="1854200"/>
                </a:cubicBezTo>
                <a:cubicBezTo>
                  <a:pt x="1594493" y="1861613"/>
                  <a:pt x="1619250" y="1879600"/>
                  <a:pt x="1619250" y="1879600"/>
                </a:cubicBezTo>
                <a:cubicBezTo>
                  <a:pt x="1634363" y="1924940"/>
                  <a:pt x="1624524" y="1906561"/>
                  <a:pt x="1644650" y="1936750"/>
                </a:cubicBezTo>
                <a:cubicBezTo>
                  <a:pt x="1639706" y="1956524"/>
                  <a:pt x="1628428" y="1988061"/>
                  <a:pt x="1644650" y="2006600"/>
                </a:cubicBezTo>
                <a:cubicBezTo>
                  <a:pt x="1653128" y="2016290"/>
                  <a:pt x="1670050" y="2010833"/>
                  <a:pt x="1682750" y="2012950"/>
                </a:cubicBezTo>
                <a:cubicBezTo>
                  <a:pt x="1693333" y="2010833"/>
                  <a:pt x="1704674" y="2011066"/>
                  <a:pt x="1714500" y="2006600"/>
                </a:cubicBezTo>
                <a:cubicBezTo>
                  <a:pt x="1728395" y="2000284"/>
                  <a:pt x="1739900" y="1989667"/>
                  <a:pt x="1752600" y="1981200"/>
                </a:cubicBezTo>
                <a:cubicBezTo>
                  <a:pt x="1758950" y="1976967"/>
                  <a:pt x="1764410" y="1970913"/>
                  <a:pt x="1771650" y="1968500"/>
                </a:cubicBezTo>
                <a:lnTo>
                  <a:pt x="1809750" y="1955800"/>
                </a:lnTo>
                <a:lnTo>
                  <a:pt x="1828800" y="1949450"/>
                </a:lnTo>
                <a:cubicBezTo>
                  <a:pt x="1833033" y="1943100"/>
                  <a:pt x="1836614" y="1936263"/>
                  <a:pt x="1841500" y="1930400"/>
                </a:cubicBezTo>
                <a:cubicBezTo>
                  <a:pt x="1856779" y="1912065"/>
                  <a:pt x="1860869" y="1911137"/>
                  <a:pt x="1879600" y="1898650"/>
                </a:cubicBezTo>
                <a:cubicBezTo>
                  <a:pt x="1892300" y="1902883"/>
                  <a:pt x="1906561" y="1903924"/>
                  <a:pt x="1917700" y="1911350"/>
                </a:cubicBezTo>
                <a:cubicBezTo>
                  <a:pt x="1934825" y="1922767"/>
                  <a:pt x="1936082" y="1926018"/>
                  <a:pt x="1955800" y="1930400"/>
                </a:cubicBezTo>
                <a:cubicBezTo>
                  <a:pt x="1968369" y="1933193"/>
                  <a:pt x="1981275" y="1934225"/>
                  <a:pt x="1993900" y="1936750"/>
                </a:cubicBezTo>
                <a:cubicBezTo>
                  <a:pt x="2013834" y="1940737"/>
                  <a:pt x="2020194" y="1943398"/>
                  <a:pt x="2038350" y="1949450"/>
                </a:cubicBezTo>
                <a:cubicBezTo>
                  <a:pt x="2049476" y="1982827"/>
                  <a:pt x="2036743" y="1963336"/>
                  <a:pt x="2082800" y="1974850"/>
                </a:cubicBezTo>
                <a:cubicBezTo>
                  <a:pt x="2095787" y="1978097"/>
                  <a:pt x="2120900" y="1987550"/>
                  <a:pt x="2120900" y="1987550"/>
                </a:cubicBezTo>
                <a:cubicBezTo>
                  <a:pt x="2123017" y="1993900"/>
                  <a:pt x="2123069" y="2001373"/>
                  <a:pt x="2127250" y="2006600"/>
                </a:cubicBezTo>
                <a:cubicBezTo>
                  <a:pt x="2144004" y="2027542"/>
                  <a:pt x="2154764" y="2017607"/>
                  <a:pt x="2178050" y="2012950"/>
                </a:cubicBezTo>
                <a:cubicBezTo>
                  <a:pt x="2190750" y="2004483"/>
                  <a:pt x="2211323" y="2002030"/>
                  <a:pt x="2216150" y="1987550"/>
                </a:cubicBezTo>
                <a:cubicBezTo>
                  <a:pt x="2232111" y="1939667"/>
                  <a:pt x="2210581" y="1998689"/>
                  <a:pt x="2235200" y="1949450"/>
                </a:cubicBezTo>
                <a:cubicBezTo>
                  <a:pt x="2238193" y="1943463"/>
                  <a:pt x="2237369" y="1935627"/>
                  <a:pt x="2241550" y="1930400"/>
                </a:cubicBezTo>
                <a:cubicBezTo>
                  <a:pt x="2246318" y="1924441"/>
                  <a:pt x="2254250" y="1921933"/>
                  <a:pt x="2260600" y="1917700"/>
                </a:cubicBezTo>
                <a:cubicBezTo>
                  <a:pt x="2304141" y="1923920"/>
                  <a:pt x="2315638" y="1929340"/>
                  <a:pt x="2362200" y="1917700"/>
                </a:cubicBezTo>
                <a:cubicBezTo>
                  <a:pt x="2423359" y="1902410"/>
                  <a:pt x="2341962" y="1906428"/>
                  <a:pt x="2400300" y="1898650"/>
                </a:cubicBezTo>
                <a:cubicBezTo>
                  <a:pt x="2425564" y="1895281"/>
                  <a:pt x="2451152" y="1894968"/>
                  <a:pt x="2476500" y="1892300"/>
                </a:cubicBezTo>
                <a:cubicBezTo>
                  <a:pt x="2491385" y="1890733"/>
                  <a:pt x="2506133" y="1888067"/>
                  <a:pt x="2520950" y="1885950"/>
                </a:cubicBezTo>
                <a:cubicBezTo>
                  <a:pt x="2533650" y="1881717"/>
                  <a:pt x="2545923" y="1875875"/>
                  <a:pt x="2559050" y="1873250"/>
                </a:cubicBezTo>
                <a:cubicBezTo>
                  <a:pt x="2597364" y="1865587"/>
                  <a:pt x="2580561" y="1870313"/>
                  <a:pt x="2609850" y="1860550"/>
                </a:cubicBezTo>
                <a:cubicBezTo>
                  <a:pt x="2614083" y="1854200"/>
                  <a:pt x="2616591" y="1846268"/>
                  <a:pt x="2622550" y="1841500"/>
                </a:cubicBezTo>
                <a:cubicBezTo>
                  <a:pt x="2627777" y="1837319"/>
                  <a:pt x="2636867" y="1839883"/>
                  <a:pt x="2641600" y="1835150"/>
                </a:cubicBezTo>
                <a:cubicBezTo>
                  <a:pt x="2646333" y="1830417"/>
                  <a:pt x="2643769" y="1821327"/>
                  <a:pt x="2647950" y="1816100"/>
                </a:cubicBezTo>
                <a:cubicBezTo>
                  <a:pt x="2652718" y="1810141"/>
                  <a:pt x="2660650" y="1807633"/>
                  <a:pt x="2667000" y="1803400"/>
                </a:cubicBezTo>
                <a:cubicBezTo>
                  <a:pt x="2671233" y="1797050"/>
                  <a:pt x="2674814" y="1790213"/>
                  <a:pt x="2679700" y="1784350"/>
                </a:cubicBezTo>
                <a:cubicBezTo>
                  <a:pt x="2685449" y="1777451"/>
                  <a:pt x="2694295" y="1773097"/>
                  <a:pt x="2698750" y="1765300"/>
                </a:cubicBezTo>
                <a:cubicBezTo>
                  <a:pt x="2703080" y="1757723"/>
                  <a:pt x="2702702" y="1748291"/>
                  <a:pt x="2705100" y="1739900"/>
                </a:cubicBezTo>
                <a:cubicBezTo>
                  <a:pt x="2706939" y="1733464"/>
                  <a:pt x="2709333" y="1727200"/>
                  <a:pt x="2711450" y="1720850"/>
                </a:cubicBezTo>
                <a:cubicBezTo>
                  <a:pt x="2709333" y="1695450"/>
                  <a:pt x="2710099" y="1669643"/>
                  <a:pt x="2705100" y="1644650"/>
                </a:cubicBezTo>
                <a:cubicBezTo>
                  <a:pt x="2703603" y="1637166"/>
                  <a:pt x="2695813" y="1632426"/>
                  <a:pt x="2692400" y="1625600"/>
                </a:cubicBezTo>
                <a:cubicBezTo>
                  <a:pt x="2689407" y="1619613"/>
                  <a:pt x="2688167" y="1612900"/>
                  <a:pt x="2686050" y="1606550"/>
                </a:cubicBezTo>
                <a:cubicBezTo>
                  <a:pt x="2692400" y="1604433"/>
                  <a:pt x="2698536" y="1601513"/>
                  <a:pt x="2705100" y="1600200"/>
                </a:cubicBezTo>
                <a:cubicBezTo>
                  <a:pt x="2719776" y="1597265"/>
                  <a:pt x="2735873" y="1599929"/>
                  <a:pt x="2749550" y="1593850"/>
                </a:cubicBezTo>
                <a:cubicBezTo>
                  <a:pt x="2756524" y="1590750"/>
                  <a:pt x="2755778" y="1578845"/>
                  <a:pt x="2762250" y="1574800"/>
                </a:cubicBezTo>
                <a:cubicBezTo>
                  <a:pt x="2773602" y="1567705"/>
                  <a:pt x="2800350" y="1562100"/>
                  <a:pt x="2800350" y="1562100"/>
                </a:cubicBezTo>
                <a:cubicBezTo>
                  <a:pt x="2824329" y="1526132"/>
                  <a:pt x="2801424" y="1550077"/>
                  <a:pt x="2863850" y="1536700"/>
                </a:cubicBezTo>
                <a:cubicBezTo>
                  <a:pt x="2876940" y="1533895"/>
                  <a:pt x="2901950" y="1524000"/>
                  <a:pt x="2901950" y="1524000"/>
                </a:cubicBezTo>
                <a:cubicBezTo>
                  <a:pt x="2906480" y="1510411"/>
                  <a:pt x="2909414" y="1496037"/>
                  <a:pt x="2921000" y="1485900"/>
                </a:cubicBezTo>
                <a:cubicBezTo>
                  <a:pt x="2932487" y="1475849"/>
                  <a:pt x="2959100" y="1460500"/>
                  <a:pt x="2959100" y="1460500"/>
                </a:cubicBezTo>
                <a:cubicBezTo>
                  <a:pt x="2975061" y="1412617"/>
                  <a:pt x="2951674" y="1469782"/>
                  <a:pt x="2984500" y="1428750"/>
                </a:cubicBezTo>
                <a:cubicBezTo>
                  <a:pt x="2988681" y="1423523"/>
                  <a:pt x="2987857" y="1415687"/>
                  <a:pt x="2990850" y="1409700"/>
                </a:cubicBezTo>
                <a:cubicBezTo>
                  <a:pt x="2994263" y="1402874"/>
                  <a:pt x="2999317" y="1397000"/>
                  <a:pt x="3003550" y="1390650"/>
                </a:cubicBezTo>
                <a:cubicBezTo>
                  <a:pt x="3005667" y="1380067"/>
                  <a:pt x="3002991" y="1367191"/>
                  <a:pt x="3009900" y="1358900"/>
                </a:cubicBezTo>
                <a:cubicBezTo>
                  <a:pt x="3015487" y="1352196"/>
                  <a:pt x="3027278" y="1355988"/>
                  <a:pt x="3035300" y="1352550"/>
                </a:cubicBezTo>
                <a:cubicBezTo>
                  <a:pt x="3042315" y="1349544"/>
                  <a:pt x="3048000" y="1344083"/>
                  <a:pt x="3054350" y="1339850"/>
                </a:cubicBezTo>
                <a:cubicBezTo>
                  <a:pt x="3054415" y="1339460"/>
                  <a:pt x="3060468" y="1290927"/>
                  <a:pt x="3067050" y="1282700"/>
                </a:cubicBezTo>
                <a:cubicBezTo>
                  <a:pt x="3071818" y="1276741"/>
                  <a:pt x="3079750" y="1274233"/>
                  <a:pt x="3086100" y="1270000"/>
                </a:cubicBezTo>
                <a:cubicBezTo>
                  <a:pt x="3096653" y="1238341"/>
                  <a:pt x="3098752" y="1235290"/>
                  <a:pt x="3105150" y="1206500"/>
                </a:cubicBezTo>
                <a:cubicBezTo>
                  <a:pt x="3107491" y="1195964"/>
                  <a:pt x="3104874" y="1183269"/>
                  <a:pt x="3111500" y="1174750"/>
                </a:cubicBezTo>
                <a:cubicBezTo>
                  <a:pt x="3120417" y="1163285"/>
                  <a:pt x="3146218" y="1151041"/>
                  <a:pt x="3162300" y="1143000"/>
                </a:cubicBezTo>
                <a:lnTo>
                  <a:pt x="3162300" y="0"/>
                </a:lnTo>
                <a:lnTo>
                  <a:pt x="0" y="6350"/>
                </a:lnTo>
                <a:cubicBezTo>
                  <a:pt x="2117" y="387350"/>
                  <a:pt x="5292" y="948267"/>
                  <a:pt x="6350" y="11366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extBox 189"/>
          <p:cNvSpPr txBox="1"/>
          <p:nvPr/>
        </p:nvSpPr>
        <p:spPr>
          <a:xfrm>
            <a:off x="2994742" y="107122"/>
            <a:ext cx="315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Expansion Model 2</a:t>
            </a:r>
            <a:endParaRPr lang="en-US" b="1" baseline="-25000" dirty="0"/>
          </a:p>
        </p:txBody>
      </p:sp>
      <p:sp>
        <p:nvSpPr>
          <p:cNvPr id="191" name="TextBox 190"/>
          <p:cNvSpPr txBox="1"/>
          <p:nvPr/>
        </p:nvSpPr>
        <p:spPr>
          <a:xfrm>
            <a:off x="6220904" y="107122"/>
            <a:ext cx="291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Expansion Model 3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187193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DIYABC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Simulated scenarios of </a:t>
            </a:r>
            <a:r>
              <a:rPr lang="en-US" b="1" dirty="0" err="1" smtClean="0"/>
              <a:t>refugial</a:t>
            </a:r>
            <a:r>
              <a:rPr lang="en-US" b="1" dirty="0" smtClean="0"/>
              <a:t> expansion post most recent North American glaciation</a:t>
            </a:r>
          </a:p>
          <a:p>
            <a:endParaRPr lang="en-US" b="1" dirty="0"/>
          </a:p>
          <a:p>
            <a:r>
              <a:rPr lang="en-US" b="1" dirty="0"/>
              <a:t>Performed two </a:t>
            </a:r>
            <a:r>
              <a:rPr lang="en-US" b="1" dirty="0" smtClean="0"/>
              <a:t>runs </a:t>
            </a:r>
            <a:r>
              <a:rPr lang="en-US" b="1" dirty="0"/>
              <a:t>of simulations</a:t>
            </a:r>
            <a:r>
              <a:rPr lang="en-US" b="1" dirty="0" smtClean="0"/>
              <a:t>:</a:t>
            </a:r>
            <a:endParaRPr lang="en-US" b="1" dirty="0"/>
          </a:p>
          <a:p>
            <a:pPr marL="740664" lvl="1">
              <a:spcBef>
                <a:spcPts val="1272"/>
              </a:spcBef>
            </a:pPr>
            <a:r>
              <a:rPr lang="en-US" b="1" dirty="0"/>
              <a:t>Time frame for expansion events from 10 to 5000 </a:t>
            </a:r>
            <a:r>
              <a:rPr lang="en-US" b="1" i="1" dirty="0" err="1"/>
              <a:t>Webbhelix</a:t>
            </a:r>
            <a:r>
              <a:rPr lang="en-US" b="1" i="1" dirty="0"/>
              <a:t> </a:t>
            </a:r>
            <a:r>
              <a:rPr lang="en-US" b="1" dirty="0" smtClean="0"/>
              <a:t>generations</a:t>
            </a:r>
          </a:p>
          <a:p>
            <a:pPr marL="740664" lvl="1">
              <a:spcBef>
                <a:spcPts val="1272"/>
              </a:spcBef>
            </a:pPr>
            <a:r>
              <a:rPr lang="en-US" b="1" dirty="0" smtClean="0"/>
              <a:t>Time frame for expansion events from 10 to 8000 generations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Each run performed ~1,500,000 simulations of data based on user inputted prior distributions of Ne and Time in generations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985253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 of Posterior Probabilities of Scenarios </a:t>
            </a:r>
            <a:r>
              <a:rPr lang="en-US" sz="3600" dirty="0" smtClean="0"/>
              <a:t>(10 to 5000 gen)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807" r="7845"/>
          <a:stretch/>
        </p:blipFill>
        <p:spPr>
          <a:xfrm>
            <a:off x="306916" y="1153055"/>
            <a:ext cx="410633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435" r="7719"/>
          <a:stretch/>
        </p:blipFill>
        <p:spPr>
          <a:xfrm>
            <a:off x="4783662" y="1153055"/>
            <a:ext cx="4138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9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 of Posterior Probabilities of Scenarios </a:t>
            </a:r>
            <a:r>
              <a:rPr lang="en-US" sz="3600" dirty="0"/>
              <a:t>(10 to </a:t>
            </a:r>
            <a:r>
              <a:rPr lang="en-US" sz="3600" dirty="0" smtClean="0"/>
              <a:t>8000 </a:t>
            </a:r>
            <a:r>
              <a:rPr lang="en-US" sz="3600" dirty="0"/>
              <a:t>gen)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564" r="7727"/>
          <a:stretch/>
        </p:blipFill>
        <p:spPr>
          <a:xfrm>
            <a:off x="306916" y="1153055"/>
            <a:ext cx="4116917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564" r="7727"/>
          <a:stretch/>
        </p:blipFill>
        <p:spPr>
          <a:xfrm>
            <a:off x="4804828" y="1153055"/>
            <a:ext cx="411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85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74701" y="517444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5181" y="1996574"/>
            <a:ext cx="30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5398" y="1500003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  <a:endParaRPr lang="en-US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45398" y="1007172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  <a:endParaRPr 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123901" y="2493568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3901" y="3002968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4291" y="506861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4771" y="2376234"/>
            <a:ext cx="30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5571" y="1756682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5571" y="1135088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  <a:endParaRPr lang="en-US" sz="12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4074" y="3000358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8268" y="3141045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-20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9349" y="3141045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09264" y="3141045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70242" y="3141045"/>
            <a:ext cx="30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39618" y="314104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59956" y="314104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  <a:endParaRPr lang="en-US" sz="12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659974" y="3141045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51908" y="3141045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-30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84006" y="3141045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-20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21482" y="3141045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32252" y="314104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23710" y="3141045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57859" y="3141045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-20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77774" y="3141045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18855" y="3141045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79833" y="3141045"/>
            <a:ext cx="30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28043" y="314104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58964" y="3141045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  <a:endParaRPr lang="en-US" sz="1200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5658982" y="3141045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61741" y="517444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92221" y="1996574"/>
            <a:ext cx="30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2438" y="1500003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  <a:endParaRPr lang="en-US" sz="1200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6232438" y="1007172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  <a:endParaRPr lang="en-US" sz="1200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6110941" y="2493568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10941" y="3002968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60518" y="338504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DIYABC Scenario 1</a:t>
            </a:r>
            <a:endParaRPr lang="en-US" sz="1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057172" y="338504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DIYABC Scenario 2</a:t>
            </a:r>
            <a:endParaRPr lang="en-US" sz="14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037994" y="337419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DIYABC Scenario 3</a:t>
            </a:r>
            <a:endParaRPr lang="en-US" sz="1400" b="1" dirty="0"/>
          </a:p>
        </p:txBody>
      </p:sp>
      <p:sp>
        <p:nvSpPr>
          <p:cNvPr id="68" name="TextBox 67"/>
          <p:cNvSpPr txBox="1"/>
          <p:nvPr/>
        </p:nvSpPr>
        <p:spPr>
          <a:xfrm rot="16200000">
            <a:off x="-170862" y="1750047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P.C.2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6" y="646282"/>
            <a:ext cx="2657669" cy="24947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6" y="2678732"/>
            <a:ext cx="1380667" cy="4700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447" y="646282"/>
            <a:ext cx="2649294" cy="248690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956" y="2681105"/>
            <a:ext cx="1373696" cy="46764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485" y="646281"/>
            <a:ext cx="2644515" cy="248241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400" y="2659939"/>
            <a:ext cx="1376979" cy="46875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177616" y="3734702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208096" y="5213832"/>
            <a:ext cx="30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-5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248313" y="4717261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  <a:endParaRPr lang="en-US" sz="1200" dirty="0" smtClean="0"/>
          </a:p>
        </p:txBody>
      </p:sp>
      <p:sp>
        <p:nvSpPr>
          <p:cNvPr id="84" name="TextBox 83"/>
          <p:cNvSpPr txBox="1"/>
          <p:nvPr/>
        </p:nvSpPr>
        <p:spPr>
          <a:xfrm>
            <a:off x="3248313" y="4224430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  <a:endParaRPr lang="en-US" sz="1200" dirty="0" smtClean="0"/>
          </a:p>
        </p:txBody>
      </p:sp>
      <p:sp>
        <p:nvSpPr>
          <p:cNvPr id="85" name="TextBox 84"/>
          <p:cNvSpPr txBox="1"/>
          <p:nvPr/>
        </p:nvSpPr>
        <p:spPr>
          <a:xfrm>
            <a:off x="3126816" y="5710826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126816" y="6220226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67206" y="3724119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7686" y="5593492"/>
            <a:ext cx="30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48486" y="4973940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48486" y="4352346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  <a:endParaRPr lang="en-US" sz="1200" dirty="0" smtClean="0"/>
          </a:p>
        </p:txBody>
      </p:sp>
      <p:sp>
        <p:nvSpPr>
          <p:cNvPr id="91" name="TextBox 90"/>
          <p:cNvSpPr txBox="1"/>
          <p:nvPr/>
        </p:nvSpPr>
        <p:spPr>
          <a:xfrm>
            <a:off x="126989" y="6217616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51183" y="6358303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-20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92264" y="6358303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-15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12179" y="6358303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673157" y="6358303"/>
            <a:ext cx="30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-5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042533" y="6358303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362871" y="6358303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  <a:endParaRPr lang="en-US" sz="1200" dirty="0" smtClean="0"/>
          </a:p>
        </p:txBody>
      </p:sp>
      <p:sp>
        <p:nvSpPr>
          <p:cNvPr id="98" name="TextBox 97"/>
          <p:cNvSpPr txBox="1"/>
          <p:nvPr/>
        </p:nvSpPr>
        <p:spPr>
          <a:xfrm>
            <a:off x="2662889" y="6358303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754823" y="6358303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-30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186921" y="6358303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-20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624397" y="6358303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135167" y="6358303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526625" y="6358303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660774" y="6358303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-20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980689" y="6358303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-15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321770" y="6358303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682748" y="6358303"/>
            <a:ext cx="30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-5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030958" y="6358303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361879" y="6358303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  <a:endParaRPr lang="en-US" sz="1200" dirty="0" smtClean="0"/>
          </a:p>
        </p:txBody>
      </p:sp>
      <p:sp>
        <p:nvSpPr>
          <p:cNvPr id="110" name="TextBox 109"/>
          <p:cNvSpPr txBox="1"/>
          <p:nvPr/>
        </p:nvSpPr>
        <p:spPr>
          <a:xfrm>
            <a:off x="5661897" y="6358303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164656" y="3734702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195136" y="5213832"/>
            <a:ext cx="309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-5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235353" y="4717261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  <a:endParaRPr lang="en-US" sz="1200" dirty="0" smtClean="0"/>
          </a:p>
        </p:txBody>
      </p:sp>
      <p:sp>
        <p:nvSpPr>
          <p:cNvPr id="114" name="TextBox 113"/>
          <p:cNvSpPr txBox="1"/>
          <p:nvPr/>
        </p:nvSpPr>
        <p:spPr>
          <a:xfrm>
            <a:off x="6235353" y="4224430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  <a:endParaRPr lang="en-US" sz="1200" dirty="0" smtClean="0"/>
          </a:p>
        </p:txBody>
      </p:sp>
      <p:sp>
        <p:nvSpPr>
          <p:cNvPr id="115" name="TextBox 114"/>
          <p:cNvSpPr txBox="1"/>
          <p:nvPr/>
        </p:nvSpPr>
        <p:spPr>
          <a:xfrm>
            <a:off x="6113856" y="5710826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113856" y="6220226"/>
            <a:ext cx="3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-15</a:t>
            </a: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-167947" y="4967305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P.C.2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548952" y="6561360"/>
            <a:ext cx="55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P.C.1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547973" y="6561359"/>
            <a:ext cx="55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P.C.1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543117" y="6561359"/>
            <a:ext cx="55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P.C.1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80" y="3863539"/>
            <a:ext cx="2644515" cy="2482417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01" y="5895990"/>
            <a:ext cx="1380667" cy="470014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4677" y="3863539"/>
            <a:ext cx="2644515" cy="2482417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831" y="5898363"/>
            <a:ext cx="1373696" cy="467641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7997" y="3863539"/>
            <a:ext cx="2641749" cy="2479821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275" y="5877197"/>
            <a:ext cx="1376979" cy="468759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0" y="1"/>
            <a:ext cx="913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Time Frame: 10 to 5000 generations</a:t>
            </a:r>
            <a:endParaRPr lang="en-US" b="1" u="sng" dirty="0"/>
          </a:p>
        </p:txBody>
      </p:sp>
      <p:sp>
        <p:nvSpPr>
          <p:cNvPr id="137" name="TextBox 136"/>
          <p:cNvSpPr txBox="1"/>
          <p:nvPr/>
        </p:nvSpPr>
        <p:spPr>
          <a:xfrm>
            <a:off x="4254" y="3418285"/>
            <a:ext cx="913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Time Frame: 10 to 8000 generations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29869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Morphological Variation in </a:t>
            </a:r>
            <a:r>
              <a:rPr lang="en-US" i="1" dirty="0" err="1" smtClean="0"/>
              <a:t>Webbhelix</a:t>
            </a:r>
            <a:r>
              <a:rPr lang="en-US" i="1" dirty="0" smtClean="0"/>
              <a:t> </a:t>
            </a:r>
            <a:r>
              <a:rPr lang="en-US" i="1" dirty="0" err="1" smtClean="0"/>
              <a:t>multilineata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1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Chapter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Field observations of morphological variation</a:t>
            </a:r>
          </a:p>
          <a:p>
            <a:endParaRPr lang="en-US" b="1" dirty="0"/>
          </a:p>
          <a:p>
            <a:r>
              <a:rPr lang="en-US" b="1" dirty="0" err="1" smtClean="0"/>
              <a:t>Ecogeographical</a:t>
            </a:r>
            <a:r>
              <a:rPr lang="en-US" b="1" dirty="0" smtClean="0"/>
              <a:t> hypotheses</a:t>
            </a:r>
          </a:p>
          <a:p>
            <a:endParaRPr lang="en-US" b="1" dirty="0" smtClean="0"/>
          </a:p>
          <a:p>
            <a:r>
              <a:rPr lang="en-US" b="1" dirty="0" smtClean="0"/>
              <a:t>Morphological data</a:t>
            </a:r>
            <a:endParaRPr lang="en-US" b="1" dirty="0"/>
          </a:p>
          <a:p>
            <a:endParaRPr lang="en-US" b="1" dirty="0"/>
          </a:p>
          <a:p>
            <a:r>
              <a:rPr lang="en-US" b="1" dirty="0" smtClean="0"/>
              <a:t>Linear regression analyses</a:t>
            </a:r>
          </a:p>
          <a:p>
            <a:endParaRPr lang="en-US" b="1" dirty="0"/>
          </a:p>
          <a:p>
            <a:r>
              <a:rPr lang="en-US" b="1" dirty="0" smtClean="0"/>
              <a:t>Correlation between genetic &amp; morphological distance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9237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Field Observations: Morphological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4116"/>
            <a:ext cx="8229600" cy="4525963"/>
          </a:xfrm>
        </p:spPr>
        <p:txBody>
          <a:bodyPr/>
          <a:lstStyle/>
          <a:p>
            <a:r>
              <a:rPr lang="en-US" b="1" dirty="0" smtClean="0"/>
              <a:t>Observed in the field that some sample localities seemed to have larger individuals, some had noticeably smaller individuals </a:t>
            </a:r>
          </a:p>
          <a:p>
            <a:endParaRPr lang="en-US" b="1" dirty="0"/>
          </a:p>
          <a:p>
            <a:r>
              <a:rPr lang="en-US" b="1" dirty="0" smtClean="0"/>
              <a:t>Also noticed that some localities seemed to have individuals with heavier banding, making them appear darker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122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i="1" dirty="0" err="1" smtClean="0"/>
              <a:t>Webbhelix</a:t>
            </a:r>
            <a:r>
              <a:rPr lang="en-US" i="1" dirty="0" smtClean="0"/>
              <a:t> </a:t>
            </a:r>
            <a:r>
              <a:rPr lang="en-US" i="1" dirty="0" err="1" smtClean="0"/>
              <a:t>multilineata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020" y="4063994"/>
            <a:ext cx="3906397" cy="2540001"/>
          </a:xfrm>
        </p:spPr>
        <p:txBody>
          <a:bodyPr>
            <a:normAutofit/>
          </a:bodyPr>
          <a:lstStyle/>
          <a:p>
            <a:r>
              <a:rPr lang="en-US" b="1" dirty="0"/>
              <a:t>Very </a:t>
            </a:r>
            <a:r>
              <a:rPr lang="en-US" b="1" dirty="0" smtClean="0"/>
              <a:t>broad range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Habitat restricted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41" y="1143000"/>
            <a:ext cx="3084259" cy="229510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74020" y="1181100"/>
            <a:ext cx="5785721" cy="229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Terrestrial gastropod (</a:t>
            </a:r>
            <a:r>
              <a:rPr lang="en-US" b="1" dirty="0" err="1" smtClean="0"/>
              <a:t>Polygyridae</a:t>
            </a:r>
            <a:r>
              <a:rPr lang="en-US" b="1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Simultaneous hermaphrodites</a:t>
            </a:r>
          </a:p>
          <a:p>
            <a:endParaRPr lang="en-US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417" y="3435812"/>
            <a:ext cx="4963583" cy="34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40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Ecogeographical</a:t>
            </a:r>
            <a:r>
              <a:rPr lang="en-US" dirty="0" smtClean="0"/>
              <a:t> 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0700"/>
            <a:ext cx="8229600" cy="4525963"/>
          </a:xfrm>
        </p:spPr>
        <p:txBody>
          <a:bodyPr>
            <a:normAutofit/>
          </a:bodyPr>
          <a:lstStyle/>
          <a:p>
            <a:r>
              <a:rPr lang="en-US" sz="3500" b="1" dirty="0" smtClean="0"/>
              <a:t>Testing common </a:t>
            </a:r>
            <a:r>
              <a:rPr lang="en-US" sz="3500" b="1" dirty="0" err="1" smtClean="0"/>
              <a:t>ecogeographical</a:t>
            </a:r>
            <a:r>
              <a:rPr lang="en-US" sz="3500" b="1" dirty="0" smtClean="0"/>
              <a:t> hypotheses</a:t>
            </a:r>
          </a:p>
          <a:p>
            <a:endParaRPr lang="en-US" sz="3500" b="1" dirty="0"/>
          </a:p>
          <a:p>
            <a:r>
              <a:rPr lang="en-US" sz="3500" b="1" dirty="0" smtClean="0"/>
              <a:t>Bergmann’s Rule (for body size variation)</a:t>
            </a:r>
          </a:p>
          <a:p>
            <a:endParaRPr lang="en-US" sz="3500" b="1" dirty="0"/>
          </a:p>
          <a:p>
            <a:r>
              <a:rPr lang="en-US" sz="3500" b="1" dirty="0" err="1" smtClean="0"/>
              <a:t>Gloger’s</a:t>
            </a:r>
            <a:r>
              <a:rPr lang="en-US" sz="3500" b="1" dirty="0" smtClean="0"/>
              <a:t> Rule (for body pigmentation)</a:t>
            </a:r>
          </a:p>
          <a:p>
            <a:endParaRPr lang="en-US" sz="3500" b="1" dirty="0"/>
          </a:p>
          <a:p>
            <a:endParaRPr lang="en-US" sz="3500" b="1" dirty="0" smtClean="0"/>
          </a:p>
          <a:p>
            <a:endParaRPr lang="en-US" sz="3500" b="1" dirty="0"/>
          </a:p>
          <a:p>
            <a:endParaRPr lang="en-US" sz="3500" b="1" dirty="0" smtClean="0"/>
          </a:p>
        </p:txBody>
      </p:sp>
    </p:spTree>
    <p:extLst>
      <p:ext uri="{BB962C8B-B14F-4D97-AF65-F5344CB8AC3E}">
        <p14:creationId xmlns:p14="http://schemas.microsoft.com/office/powerpoint/2010/main" val="386652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258371" y="211140"/>
            <a:ext cx="57047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Morphological Data: Shell Size</a:t>
            </a:r>
            <a:endParaRPr lang="en-US" b="1" dirty="0"/>
          </a:p>
        </p:txBody>
      </p:sp>
      <p:pic>
        <p:nvPicPr>
          <p:cNvPr id="11" name="Picture 10" descr="Screen Shot 2019-03-12 at 5.33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050169" cy="2286893"/>
          </a:xfrm>
          <a:prstGeom prst="rect">
            <a:avLst/>
          </a:prstGeom>
        </p:spPr>
      </p:pic>
      <p:pic>
        <p:nvPicPr>
          <p:cNvPr id="12" name="Picture 11" descr="Screen Shot 2019-03-12 at 5.34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82" y="4574782"/>
            <a:ext cx="3086195" cy="2310186"/>
          </a:xfrm>
          <a:prstGeom prst="rect">
            <a:avLst/>
          </a:prstGeom>
        </p:spPr>
      </p:pic>
      <p:pic>
        <p:nvPicPr>
          <p:cNvPr id="13" name="Picture 12" descr="Screen Shot 2019-03-12 at 5.34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82" y="2276482"/>
            <a:ext cx="3086195" cy="23087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894" y="1888791"/>
            <a:ext cx="2973336" cy="4349038"/>
          </a:xfrm>
          <a:prstGeom prst="rect">
            <a:avLst/>
          </a:prstGeom>
        </p:spPr>
      </p:pic>
      <p:sp>
        <p:nvSpPr>
          <p:cNvPr id="15" name="Up-Down Arrow 14"/>
          <p:cNvSpPr/>
          <p:nvPr/>
        </p:nvSpPr>
        <p:spPr>
          <a:xfrm>
            <a:off x="4437829" y="2003306"/>
            <a:ext cx="322714" cy="1155579"/>
          </a:xfrm>
          <a:prstGeom prst="upDownArrow">
            <a:avLst>
              <a:gd name="adj1" fmla="val 24224"/>
              <a:gd name="adj2" fmla="val 50000"/>
            </a:avLst>
          </a:prstGeom>
          <a:solidFill>
            <a:srgbClr val="C0504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 rot="13457178">
            <a:off x="4347549" y="3871091"/>
            <a:ext cx="322714" cy="2053444"/>
          </a:xfrm>
          <a:prstGeom prst="upDownArrow">
            <a:avLst>
              <a:gd name="adj1" fmla="val 24224"/>
              <a:gd name="adj2" fmla="val 50000"/>
            </a:avLst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237229" y="1666721"/>
            <a:ext cx="3010079" cy="4571107"/>
          </a:xfrm>
        </p:spPr>
        <p:txBody>
          <a:bodyPr>
            <a:normAutofit/>
          </a:bodyPr>
          <a:lstStyle/>
          <a:p>
            <a:endParaRPr lang="en-US" b="1" dirty="0" smtClean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Shell height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Shell width 1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3366FF"/>
                </a:solidFill>
              </a:rPr>
              <a:t>Shell width 2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8" name="Up-Down Arrow 17"/>
          <p:cNvSpPr/>
          <p:nvPr/>
        </p:nvSpPr>
        <p:spPr>
          <a:xfrm rot="5400000">
            <a:off x="4599677" y="3425740"/>
            <a:ext cx="322714" cy="2603518"/>
          </a:xfrm>
          <a:prstGeom prst="upDownArrow">
            <a:avLst>
              <a:gd name="adj1" fmla="val 24224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70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Morphological Data: Shell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5417"/>
            <a:ext cx="8229600" cy="3998913"/>
          </a:xfrm>
        </p:spPr>
        <p:txBody>
          <a:bodyPr/>
          <a:lstStyle/>
          <a:p>
            <a:r>
              <a:rPr lang="en-US" b="1" dirty="0" smtClean="0"/>
              <a:t>Digital calipers were used to measure shell dimensions</a:t>
            </a:r>
          </a:p>
          <a:p>
            <a:endParaRPr lang="en-US" b="1" dirty="0"/>
          </a:p>
          <a:p>
            <a:r>
              <a:rPr lang="en-US" b="1" dirty="0" smtClean="0"/>
              <a:t>Total of 410 adult </a:t>
            </a:r>
            <a:r>
              <a:rPr lang="en-US" b="1" i="1" dirty="0" err="1" smtClean="0"/>
              <a:t>Webbhelix</a:t>
            </a:r>
            <a:r>
              <a:rPr lang="en-US" b="1" dirty="0" smtClean="0"/>
              <a:t> shells were measured for width 1, width 2 and height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6087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Morphological Data: Shell Brightness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Total of 268 adult </a:t>
            </a:r>
            <a:r>
              <a:rPr lang="en-US" b="1" i="1" dirty="0" err="1" smtClean="0"/>
              <a:t>Webbhelix</a:t>
            </a:r>
            <a:r>
              <a:rPr lang="en-US" b="1" i="1" dirty="0" smtClean="0"/>
              <a:t> </a:t>
            </a:r>
            <a:r>
              <a:rPr lang="en-US" b="1" dirty="0" smtClean="0"/>
              <a:t>shells were selected for assessing a proxy measure for shell brightness</a:t>
            </a:r>
          </a:p>
          <a:p>
            <a:endParaRPr lang="en-US" b="1" dirty="0"/>
          </a:p>
          <a:p>
            <a:r>
              <a:rPr lang="en-US" b="1" dirty="0" smtClean="0"/>
              <a:t>Shells were cleaned and mounted for photographing a lateral view</a:t>
            </a:r>
          </a:p>
          <a:p>
            <a:endParaRPr lang="en-US" b="1" dirty="0"/>
          </a:p>
          <a:p>
            <a:r>
              <a:rPr lang="en-US" b="1" dirty="0" smtClean="0"/>
              <a:t>Digital images were analyzed using </a:t>
            </a:r>
            <a:r>
              <a:rPr lang="en-US" b="1" dirty="0" err="1" smtClean="0"/>
              <a:t>ImageJ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548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Morphological Data: Shell Brightness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263509"/>
            <a:ext cx="4572001" cy="342767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1668" y="1333500"/>
            <a:ext cx="4233332" cy="55245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Shells mounted on gray clay molds, placed on color calibration cards</a:t>
            </a:r>
          </a:p>
          <a:p>
            <a:endParaRPr lang="en-US" sz="2400" b="1" dirty="0"/>
          </a:p>
          <a:p>
            <a:r>
              <a:rPr lang="en-US" sz="2400" b="1" dirty="0" smtClean="0"/>
              <a:t>Aperture setting of camera set to F18 and the ISO was set to 100 to preserve as much image detail as possible</a:t>
            </a:r>
            <a:endParaRPr lang="en-US" sz="2400" b="1" dirty="0"/>
          </a:p>
          <a:p>
            <a:endParaRPr lang="en-US" sz="2400" b="1" dirty="0" smtClean="0"/>
          </a:p>
          <a:p>
            <a:r>
              <a:rPr lang="en-US" sz="2400" b="1" dirty="0" smtClean="0"/>
              <a:t>Camera shutter speed set to ¼ of a second to increase exposure (image brightness)</a:t>
            </a:r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167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Morphological Data: Shell Brightness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083"/>
            <a:ext cx="4570234" cy="3426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91" y="1979083"/>
            <a:ext cx="4577309" cy="34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8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Morphological Data: Shell Brightness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64" y="1143000"/>
            <a:ext cx="8583083" cy="57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8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Morphological Data: Shell Brightness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8671"/>
          <a:stretch/>
        </p:blipFill>
        <p:spPr>
          <a:xfrm>
            <a:off x="275164" y="1143000"/>
            <a:ext cx="8583083" cy="57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3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9750"/>
            <a:ext cx="8229600" cy="431641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Shell images were analyzed to calculate mean gray value (MGV)</a:t>
            </a:r>
          </a:p>
          <a:p>
            <a:endParaRPr lang="en-US" b="1" dirty="0"/>
          </a:p>
          <a:p>
            <a:r>
              <a:rPr lang="en-US" b="1" dirty="0" smtClean="0"/>
              <a:t>MGV is the </a:t>
            </a:r>
            <a:r>
              <a:rPr lang="en-US" b="1" dirty="0"/>
              <a:t>sum of the gray values of all the pixels within the image selection divided by the number of </a:t>
            </a:r>
            <a:r>
              <a:rPr lang="en-US" b="1" dirty="0" smtClean="0"/>
              <a:t>pixels (gray value </a:t>
            </a:r>
            <a:r>
              <a:rPr lang="en-US" b="1" dirty="0"/>
              <a:t>= (red + green + blue)/</a:t>
            </a:r>
            <a:r>
              <a:rPr lang="en-US" b="1" dirty="0" smtClean="0"/>
              <a:t>3)</a:t>
            </a:r>
          </a:p>
          <a:p>
            <a:endParaRPr lang="en-US" b="1" dirty="0"/>
          </a:p>
          <a:p>
            <a:r>
              <a:rPr lang="en-US" b="1" dirty="0" smtClean="0"/>
              <a:t>MGV was used as a proxy for shell brightness</a:t>
            </a:r>
            <a:endParaRPr lang="en-US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Morphological Data: Shell Brightness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63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Linear Regression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8833"/>
            <a:ext cx="8229600" cy="3607330"/>
          </a:xfrm>
        </p:spPr>
        <p:txBody>
          <a:bodyPr/>
          <a:lstStyle/>
          <a:p>
            <a:r>
              <a:rPr lang="en-US" b="1" dirty="0" smtClean="0"/>
              <a:t>Linear regression was done to test correlation between variation in morphological traits and latitude of sample locality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311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Genomics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Single nucleotide polymorphisms (SNPs)</a:t>
            </a:r>
          </a:p>
          <a:p>
            <a:endParaRPr lang="en-US" b="1" dirty="0"/>
          </a:p>
          <a:p>
            <a:r>
              <a:rPr lang="en-US" b="1" dirty="0" smtClean="0"/>
              <a:t>Large number of markers from across the genome</a:t>
            </a:r>
          </a:p>
          <a:p>
            <a:endParaRPr lang="en-US" b="1" dirty="0"/>
          </a:p>
          <a:p>
            <a:r>
              <a:rPr lang="en-US" b="1" dirty="0" smtClean="0"/>
              <a:t>Availability of datasets open up research opportunities for taxa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256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07788"/>
              </p:ext>
            </p:extLst>
          </p:nvPr>
        </p:nvGraphicFramePr>
        <p:xfrm>
          <a:off x="4614332" y="4263287"/>
          <a:ext cx="4406900" cy="1779579"/>
        </p:xfrm>
        <a:graphic>
          <a:graphicData uri="http://schemas.openxmlformats.org/drawingml/2006/table">
            <a:tbl>
              <a:tblPr/>
              <a:tblGrid>
                <a:gridCol w="825500"/>
                <a:gridCol w="596900"/>
                <a:gridCol w="596900"/>
                <a:gridCol w="596900"/>
                <a:gridCol w="596900"/>
                <a:gridCol w="596900"/>
                <a:gridCol w="596900"/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Morphological Trait vs. Latitude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Regression Statistics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R-Squared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DW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Shell Width 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0.35408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0.12537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1.49958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0.85867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3.65317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3.67294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41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Shell Width 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0.35948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0.12922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1.31912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0.84858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3.3967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3.41636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Shell Height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0.34942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0.12209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0.99368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0.77917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2.83011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2.84981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Shell Brightness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0.14243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0.02029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10.0922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1.73054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7.46885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7.49573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29667" cy="33802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533" y="0"/>
            <a:ext cx="4536467" cy="33802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5594"/>
            <a:ext cx="4529667" cy="340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594" y="0"/>
            <a:ext cx="6437740" cy="461433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682566"/>
              </p:ext>
            </p:extLst>
          </p:nvPr>
        </p:nvGraphicFramePr>
        <p:xfrm>
          <a:off x="2127248" y="4771287"/>
          <a:ext cx="4406900" cy="1779579"/>
        </p:xfrm>
        <a:graphic>
          <a:graphicData uri="http://schemas.openxmlformats.org/drawingml/2006/table">
            <a:tbl>
              <a:tblPr/>
              <a:tblGrid>
                <a:gridCol w="825500"/>
                <a:gridCol w="596900"/>
                <a:gridCol w="596900"/>
                <a:gridCol w="596900"/>
                <a:gridCol w="596900"/>
                <a:gridCol w="596900"/>
                <a:gridCol w="596900"/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Morphological Trait vs. Latitude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Regression Statistics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R-Squared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DW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Shell Width 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0.35408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0.12537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1.49958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0.85867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3.65317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3.67294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41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Shell Width 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0.35948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0.12922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1.31912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0.84858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3.3967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3.41636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Shell Height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0.34942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0.12209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0.99368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0.77917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2.83011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2.84981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Shell Brightness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0.14243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0.02029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10.0922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1.73054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7.46885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7.49573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5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870165"/>
              </p:ext>
            </p:extLst>
          </p:nvPr>
        </p:nvGraphicFramePr>
        <p:xfrm>
          <a:off x="1756827" y="658281"/>
          <a:ext cx="8382000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Document" r:id="rId3" imgW="8382000" imgH="5689600" progId="Word.Document.12">
                  <p:embed/>
                </p:oleObj>
              </mc:Choice>
              <mc:Fallback>
                <p:oleObj name="Document" r:id="rId3" imgW="8382000" imgH="568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6827" y="658281"/>
                        <a:ext cx="8382000" cy="568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753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9116"/>
            <a:ext cx="82296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 smtClean="0"/>
              <a:t>A minimum of 6 samples per population can be used to accurately estimate genetic diversity parameters in </a:t>
            </a:r>
            <a:r>
              <a:rPr lang="en-US" sz="2800" b="1" i="1" dirty="0" err="1" smtClean="0"/>
              <a:t>Webbhelix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multilineata</a:t>
            </a:r>
            <a:endParaRPr lang="en-US" sz="2800" b="1" i="1" dirty="0" smtClean="0"/>
          </a:p>
          <a:p>
            <a:endParaRPr lang="en-US" sz="2800" b="1" i="1" dirty="0"/>
          </a:p>
          <a:p>
            <a:r>
              <a:rPr lang="en-US" sz="2800" b="1" dirty="0" smtClean="0"/>
              <a:t>Genetic structure suggests substantial differentiation among populations; genetic diversity consistent with range contraction and expansion; IBD is high in this species</a:t>
            </a:r>
          </a:p>
          <a:p>
            <a:endParaRPr lang="en-US" sz="2800" b="1" dirty="0"/>
          </a:p>
          <a:p>
            <a:r>
              <a:rPr lang="en-US" sz="2800" b="1" dirty="0" smtClean="0"/>
              <a:t>Coalescent simulations preliminarily suggest </a:t>
            </a:r>
            <a:r>
              <a:rPr lang="en-US" sz="2800" b="1" dirty="0" err="1" smtClean="0"/>
              <a:t>refugial</a:t>
            </a:r>
            <a:r>
              <a:rPr lang="en-US" sz="2800" b="1" dirty="0" smtClean="0"/>
              <a:t> expansion in </a:t>
            </a:r>
            <a:r>
              <a:rPr lang="en-US" sz="2800" b="1" i="1" dirty="0" err="1" smtClean="0"/>
              <a:t>Webbhelix</a:t>
            </a:r>
            <a:r>
              <a:rPr lang="en-US" sz="2800" b="1" dirty="0" smtClean="0"/>
              <a:t> occurred following river corridors</a:t>
            </a:r>
          </a:p>
          <a:p>
            <a:endParaRPr lang="en-US" sz="2800" b="1" dirty="0"/>
          </a:p>
          <a:p>
            <a:r>
              <a:rPr lang="en-US" sz="2800" b="1" i="1" dirty="0" err="1" smtClean="0"/>
              <a:t>Webbhelix</a:t>
            </a:r>
            <a:r>
              <a:rPr lang="en-US" sz="2800" b="1" i="1" dirty="0" smtClean="0"/>
              <a:t> </a:t>
            </a:r>
            <a:r>
              <a:rPr lang="en-US" sz="2800" b="1" dirty="0" smtClean="0"/>
              <a:t>appear to follow a converse Bergmann cline, and weakly follow a </a:t>
            </a:r>
            <a:r>
              <a:rPr lang="en-US" sz="2800" b="1" dirty="0" err="1" smtClean="0"/>
              <a:t>Gloger’s</a:t>
            </a:r>
            <a:r>
              <a:rPr lang="en-US" sz="2800" b="1" dirty="0" smtClean="0"/>
              <a:t> cline</a:t>
            </a:r>
            <a:endParaRPr lang="en-US" sz="2800" b="1" i="1" dirty="0" smtClean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474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0167"/>
            <a:ext cx="8229600" cy="3945995"/>
          </a:xfrm>
        </p:spPr>
        <p:txBody>
          <a:bodyPr/>
          <a:lstStyle/>
          <a:p>
            <a:r>
              <a:rPr lang="en-US" b="1" dirty="0" smtClean="0"/>
              <a:t>So many people…</a:t>
            </a:r>
          </a:p>
          <a:p>
            <a:endParaRPr lang="en-US" b="1" dirty="0"/>
          </a:p>
          <a:p>
            <a:r>
              <a:rPr lang="en-US" b="1" dirty="0" smtClean="0"/>
              <a:t>The EEOB department</a:t>
            </a:r>
          </a:p>
          <a:p>
            <a:endParaRPr lang="en-US" b="1" dirty="0"/>
          </a:p>
          <a:p>
            <a:r>
              <a:rPr lang="en-US" b="1" dirty="0" smtClean="0"/>
              <a:t>Iowa State University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9734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279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Questions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7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Minimum Sample Sizes for Population Genomics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Chapter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Generating SNP data</a:t>
            </a:r>
          </a:p>
          <a:p>
            <a:pPr lvl="1"/>
            <a:r>
              <a:rPr lang="en-US" b="1" dirty="0" smtClean="0"/>
              <a:t>Genomic method</a:t>
            </a:r>
          </a:p>
          <a:p>
            <a:pPr lvl="1"/>
            <a:r>
              <a:rPr lang="en-US" b="1" dirty="0" smtClean="0"/>
              <a:t>Preliminary populations</a:t>
            </a:r>
          </a:p>
          <a:p>
            <a:pPr lvl="1"/>
            <a:r>
              <a:rPr lang="en-US" b="1" dirty="0" smtClean="0"/>
              <a:t>Stacks core parameter optimization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Population resampling and subsampling treatments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Genetic diversity estimation and comparison of treatment mean estimates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116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Generating SNP Data: Genomic Method &amp; Preliminary Populations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42" y="2667000"/>
            <a:ext cx="6396441" cy="42015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2224" y="3366529"/>
            <a:ext cx="872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Iowa</a:t>
            </a:r>
            <a:endParaRPr lang="en-US" sz="20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74609" y="3977275"/>
            <a:ext cx="68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TGCP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0143" y="4177839"/>
            <a:ext cx="1136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Nebraska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11667" y="1725083"/>
            <a:ext cx="8942915" cy="5132916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Reduced genome approach</a:t>
            </a:r>
          </a:p>
          <a:p>
            <a:endParaRPr lang="en-US" sz="3000" b="1" dirty="0"/>
          </a:p>
          <a:p>
            <a:r>
              <a:rPr lang="en-US" sz="3000" b="1" dirty="0" err="1" smtClean="0"/>
              <a:t>ddRADseq</a:t>
            </a:r>
            <a:endParaRPr lang="en-US" sz="3000" b="1" dirty="0" smtClean="0"/>
          </a:p>
          <a:p>
            <a:endParaRPr lang="en-US" sz="3000" b="1" dirty="0"/>
          </a:p>
          <a:p>
            <a:r>
              <a:rPr lang="en-US" sz="3000" b="1" dirty="0"/>
              <a:t>TGCP, PTP,</a:t>
            </a:r>
            <a:br>
              <a:rPr lang="en-US" sz="3000" b="1" dirty="0"/>
            </a:br>
            <a:r>
              <a:rPr lang="en-US" sz="3000" b="1" dirty="0"/>
              <a:t>MPO &amp; </a:t>
            </a:r>
            <a:r>
              <a:rPr lang="en-US" sz="3000" b="1" dirty="0" smtClean="0"/>
              <a:t>STT</a:t>
            </a:r>
          </a:p>
          <a:p>
            <a:pPr marL="0" indent="0">
              <a:buNone/>
            </a:pPr>
            <a:endParaRPr lang="en-US" sz="3000" b="1" dirty="0" smtClean="0"/>
          </a:p>
          <a:p>
            <a:r>
              <a:rPr lang="en-US" sz="3000" b="1" dirty="0" smtClean="0"/>
              <a:t>Stacks</a:t>
            </a:r>
            <a:br>
              <a:rPr lang="en-US" sz="3000" b="1" dirty="0" smtClean="0"/>
            </a:br>
            <a:r>
              <a:rPr lang="en-US" sz="3000" b="1" dirty="0" smtClean="0"/>
              <a:t>pipeline</a:t>
            </a:r>
          </a:p>
          <a:p>
            <a:endParaRPr lang="en-US" sz="3000" b="1" dirty="0"/>
          </a:p>
          <a:p>
            <a:endParaRPr lang="en-US" sz="3000" b="1" dirty="0" smtClean="0"/>
          </a:p>
          <a:p>
            <a:endParaRPr lang="en-US" sz="3000" b="1" dirty="0"/>
          </a:p>
          <a:p>
            <a:endParaRPr lang="en-US" sz="3000" b="1" dirty="0" smtClean="0"/>
          </a:p>
          <a:p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22328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Generating SNP Data: Genomic Method &amp; Preliminary Populations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40" y="2667000"/>
            <a:ext cx="6396443" cy="4201584"/>
          </a:xfrm>
          <a:prstGeom prst="rect">
            <a:avLst/>
          </a:prstGeom>
        </p:spPr>
      </p:pic>
      <p:sp>
        <p:nvSpPr>
          <p:cNvPr id="5" name="Donut 4"/>
          <p:cNvSpPr>
            <a:spLocks noChangeAspect="1"/>
          </p:cNvSpPr>
          <p:nvPr/>
        </p:nvSpPr>
        <p:spPr>
          <a:xfrm>
            <a:off x="5998265" y="4330705"/>
            <a:ext cx="182033" cy="182033"/>
          </a:xfrm>
          <a:prstGeom prst="donut">
            <a:avLst>
              <a:gd name="adj" fmla="val 1320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>
            <a:spLocks noChangeAspect="1"/>
          </p:cNvSpPr>
          <p:nvPr/>
        </p:nvSpPr>
        <p:spPr>
          <a:xfrm rot="2557072">
            <a:off x="6097939" y="4534776"/>
            <a:ext cx="501147" cy="24823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91153" y="4759018"/>
            <a:ext cx="941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WE ARE</a:t>
            </a:r>
            <a:br>
              <a:rPr lang="en-US" b="1" dirty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b="1" dirty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HERE</a:t>
            </a:r>
            <a:endParaRPr lang="en-US" b="1" dirty="0">
              <a:ln w="17780" cmpd="sng">
                <a:solidFill>
                  <a:schemeClr val="tx1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75817" y="3980477"/>
            <a:ext cx="68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TGCP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43" y="4177839"/>
            <a:ext cx="1136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Nebraska</a:t>
            </a:r>
            <a:endParaRPr lang="en-US" sz="16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2224" y="3366529"/>
            <a:ext cx="872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Iowa</a:t>
            </a:r>
            <a:endParaRPr lang="en-US" sz="2000" b="1" i="1" dirty="0">
              <a:solidFill>
                <a:schemeClr val="bg1"/>
              </a:solidFill>
              <a:latin typeface="Apple Chancery"/>
              <a:cs typeface="Apple Chancery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11667" y="1725083"/>
            <a:ext cx="8942915" cy="5132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smtClean="0"/>
              <a:t>Reduced genome approach</a:t>
            </a:r>
          </a:p>
          <a:p>
            <a:endParaRPr lang="en-US" sz="3000" b="1" smtClean="0"/>
          </a:p>
          <a:p>
            <a:r>
              <a:rPr lang="en-US" sz="3000" b="1" smtClean="0"/>
              <a:t>ddRADseq</a:t>
            </a:r>
          </a:p>
          <a:p>
            <a:endParaRPr lang="en-US" sz="3000" b="1" smtClean="0"/>
          </a:p>
          <a:p>
            <a:r>
              <a:rPr lang="en-US" sz="3000" b="1" smtClean="0"/>
              <a:t>TGCP, PTP,</a:t>
            </a:r>
            <a:br>
              <a:rPr lang="en-US" sz="3000" b="1" smtClean="0"/>
            </a:br>
            <a:r>
              <a:rPr lang="en-US" sz="3000" b="1" smtClean="0"/>
              <a:t>MPO &amp; STT</a:t>
            </a:r>
          </a:p>
          <a:p>
            <a:pPr marL="0" indent="0">
              <a:buFont typeface="Arial"/>
              <a:buNone/>
            </a:pPr>
            <a:endParaRPr lang="en-US" sz="3000" b="1" smtClean="0"/>
          </a:p>
          <a:p>
            <a:r>
              <a:rPr lang="en-US" sz="3000" b="1" smtClean="0"/>
              <a:t>Stacks</a:t>
            </a:r>
            <a:br>
              <a:rPr lang="en-US" sz="3000" b="1" smtClean="0"/>
            </a:br>
            <a:r>
              <a:rPr lang="en-US" sz="3000" b="1" smtClean="0"/>
              <a:t>pipeline</a:t>
            </a:r>
          </a:p>
          <a:p>
            <a:endParaRPr lang="en-US" sz="3000" b="1" smtClean="0"/>
          </a:p>
          <a:p>
            <a:endParaRPr lang="en-US" sz="3000" b="1" smtClean="0"/>
          </a:p>
          <a:p>
            <a:endParaRPr lang="en-US" sz="3000" b="1" smtClean="0"/>
          </a:p>
          <a:p>
            <a:endParaRPr lang="en-US" sz="3000" b="1" smtClean="0"/>
          </a:p>
          <a:p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23661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69271</TotalTime>
  <Words>1812</Words>
  <Application>Microsoft Macintosh PowerPoint</Application>
  <PresentationFormat>On-screen Show (4:3)</PresentationFormat>
  <Paragraphs>676</Paragraphs>
  <Slides>55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Office Theme</vt:lpstr>
      <vt:lpstr>Document</vt:lpstr>
      <vt:lpstr>Population genomics and morphological variation in the terrestrial gastropod Webbhelix multilineata (Mollusca: Gastropoda: Polygyridae)</vt:lpstr>
      <vt:lpstr>Dissertation Overview</vt:lpstr>
      <vt:lpstr>PowerPoint Presentation</vt:lpstr>
      <vt:lpstr>Webbhelix multilineata</vt:lpstr>
      <vt:lpstr>Genomics</vt:lpstr>
      <vt:lpstr>Minimum Sample Sizes for Population Genomics</vt:lpstr>
      <vt:lpstr>Chapter Overview</vt:lpstr>
      <vt:lpstr>Generating SNP Data: Genomic Method &amp; Preliminary Populations</vt:lpstr>
      <vt:lpstr>Generating SNP Data: Genomic Method &amp; Preliminary Populations</vt:lpstr>
      <vt:lpstr>Generating SNP Data: Genomic Method &amp; Preliminary Populations</vt:lpstr>
      <vt:lpstr>SNP Data: Stacks Core Parameter Optimization</vt:lpstr>
      <vt:lpstr>Why Test for Minimum Sample Sizes?</vt:lpstr>
      <vt:lpstr>Population Resampling &amp; Subsampling Treatments</vt:lpstr>
      <vt:lpstr>PowerPoint Presentation</vt:lpstr>
      <vt:lpstr>PowerPoint Presentation</vt:lpstr>
      <vt:lpstr>PowerPoint Presentation</vt:lpstr>
      <vt:lpstr>Population Resampling &amp; Subsampling Treatments</vt:lpstr>
      <vt:lpstr>Genetic Diversity Estimation &amp; Treatment Means Comparison</vt:lpstr>
      <vt:lpstr>Genetic Diversity Estimation &amp; Treatment Means Comparison</vt:lpstr>
      <vt:lpstr>Population Genomics of Webbhelix multilineata </vt:lpstr>
      <vt:lpstr>Chapter Overview</vt:lpstr>
      <vt:lpstr>Species Range &amp; Past Glacial Periods</vt:lpstr>
      <vt:lpstr>PowerPoint Presentation</vt:lpstr>
      <vt:lpstr>PowerPoint Presentation</vt:lpstr>
      <vt:lpstr>PowerPoint Presentation</vt:lpstr>
      <vt:lpstr>Sample Localities &amp; SNP Dataset</vt:lpstr>
      <vt:lpstr>PowerPoint Presentation</vt:lpstr>
      <vt:lpstr>PowerPoint Presentation</vt:lpstr>
      <vt:lpstr>Genetic Diversity Estimates</vt:lpstr>
      <vt:lpstr>PowerPoint Presentation</vt:lpstr>
      <vt:lpstr>DIYABC Simulations</vt:lpstr>
      <vt:lpstr>PowerPoint Presentation</vt:lpstr>
      <vt:lpstr>DIYABC Simulations</vt:lpstr>
      <vt:lpstr>Computation of Posterior Probabilities of Scenarios (10 to 5000 gen)</vt:lpstr>
      <vt:lpstr>Computation of Posterior Probabilities of Scenarios (10 to 8000 gen)</vt:lpstr>
      <vt:lpstr>PowerPoint Presentation</vt:lpstr>
      <vt:lpstr>Morphological Variation in Webbhelix multilineata</vt:lpstr>
      <vt:lpstr>Chapter Overview</vt:lpstr>
      <vt:lpstr>Field Observations: Morphological Variation</vt:lpstr>
      <vt:lpstr>Ecogeographical Hypotheses</vt:lpstr>
      <vt:lpstr>PowerPoint Presentation</vt:lpstr>
      <vt:lpstr>Morphological Data: Shell Size</vt:lpstr>
      <vt:lpstr>Morphological Data: Shell Brightness</vt:lpstr>
      <vt:lpstr>Morphological Data: Shell Brightness</vt:lpstr>
      <vt:lpstr>Morphological Data: Shell Brightness</vt:lpstr>
      <vt:lpstr>Morphological Data: Shell Brightness</vt:lpstr>
      <vt:lpstr>Morphological Data: Shell Brightness</vt:lpstr>
      <vt:lpstr>Morphological Data: Shell Brightness</vt:lpstr>
      <vt:lpstr>Linear Regression Analyses</vt:lpstr>
      <vt:lpstr>PowerPoint Presentation</vt:lpstr>
      <vt:lpstr>PowerPoint Presentation</vt:lpstr>
      <vt:lpstr>PowerPoint Presentation</vt:lpstr>
      <vt:lpstr>Summary</vt:lpstr>
      <vt:lpstr>Acknowledgements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Jermaine</dc:creator>
  <cp:lastModifiedBy>Jermaine</cp:lastModifiedBy>
  <cp:revision>194</cp:revision>
  <dcterms:created xsi:type="dcterms:W3CDTF">2021-04-28T20:48:14Z</dcterms:created>
  <dcterms:modified xsi:type="dcterms:W3CDTF">2021-11-24T06:18:20Z</dcterms:modified>
</cp:coreProperties>
</file>